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8" r:id="rId6"/>
    <p:sldId id="261" r:id="rId7"/>
    <p:sldId id="262" r:id="rId8"/>
    <p:sldId id="263" r:id="rId9"/>
    <p:sldId id="264" r:id="rId10"/>
    <p:sldId id="269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39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49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EA969-1DC9-8466-AE96-78614375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74B782-52CF-96E3-9E12-8B096842B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4397A4-98E6-9F03-E98E-FDFF89572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E2327-F090-5C10-D96C-2C25A7AF2C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99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EB0F4-61AB-DB54-63B8-431F83E35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89B21F-F0A0-A37E-9A7D-850F2A17A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06CD2-8E33-6243-268C-4BBC2C5027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015E1-073F-FC74-DC2E-A16A359716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94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80351" y="1752600"/>
            <a:ext cx="5383298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Exit Planning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161280" y="2400300"/>
            <a:ext cx="682143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2400"/>
              </a:spcAft>
              <a:buNone/>
            </a:pPr>
            <a:r>
              <a:rPr lang="en-US" sz="225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Comprehensive Guide for Business Owners</a:t>
            </a:r>
            <a:endParaRPr lang="en-US" sz="225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E3A6B42-3BB7-BCF9-3D83-8D4C8F411903}"/>
              </a:ext>
            </a:extLst>
          </p:cNvPr>
          <p:cNvSpPr/>
          <p:nvPr/>
        </p:nvSpPr>
        <p:spPr>
          <a:xfrm>
            <a:off x="3227372" y="3867395"/>
            <a:ext cx="268924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Firm Name &amp; Logo]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7794C53-0C58-ED91-5736-D49F0E34B5F9}"/>
              </a:ext>
            </a:extLst>
          </p:cNvPr>
          <p:cNvSpPr/>
          <p:nvPr/>
        </p:nvSpPr>
        <p:spPr>
          <a:xfrm>
            <a:off x="3764017" y="421401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[Contact Information]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C735BAE-E72A-640E-580E-46FE2168427B}"/>
              </a:ext>
            </a:extLst>
          </p:cNvPr>
          <p:cNvSpPr/>
          <p:nvPr/>
        </p:nvSpPr>
        <p:spPr>
          <a:xfrm>
            <a:off x="3764017" y="442728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4">
            <a:extLst>
              <a:ext uri="{FF2B5EF4-FFF2-40B4-BE49-F238E27FC236}">
                <a16:creationId xmlns:a16="http://schemas.microsoft.com/office/drawing/2014/main" id="{D9F5F8CF-BE1A-156E-0F24-C238A52645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7" y="3817759"/>
            <a:ext cx="8175522" cy="65097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53A5542D-D1E3-F840-4CCB-65D6EC14FF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8" y="3013427"/>
            <a:ext cx="8175522" cy="650974"/>
          </a:xfrm>
          <a:prstGeom prst="roundRect">
            <a:avLst>
              <a:gd name="adj" fmla="val 15468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4" name="Text 4">
            <a:extLst>
              <a:ext uri="{FF2B5EF4-FFF2-40B4-BE49-F238E27FC236}">
                <a16:creationId xmlns:a16="http://schemas.microsoft.com/office/drawing/2014/main" id="{0B673E64-85C0-D6DF-A03C-21BE23EF390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10" y="1413439"/>
            <a:ext cx="8175522" cy="650974"/>
          </a:xfrm>
          <a:prstGeom prst="roundRect">
            <a:avLst>
              <a:gd name="adj" fmla="val 15468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5" name="Text 14">
            <a:extLst>
              <a:ext uri="{FF2B5EF4-FFF2-40B4-BE49-F238E27FC236}">
                <a16:creationId xmlns:a16="http://schemas.microsoft.com/office/drawing/2014/main" id="{36A0195D-3356-A3E5-BA1B-F37121F011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8" y="2211485"/>
            <a:ext cx="8175522" cy="65097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949A843C-52E4-574E-DAD6-875365B737AD}"/>
              </a:ext>
            </a:extLst>
          </p:cNvPr>
          <p:cNvSpPr/>
          <p:nvPr/>
        </p:nvSpPr>
        <p:spPr>
          <a:xfrm>
            <a:off x="376809" y="1566629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chemeClr val="bg1"/>
                </a:solidFill>
                <a:latin typeface="Georgia" pitchFamily="34" charset="0"/>
              </a:rPr>
              <a:t>1</a:t>
            </a:r>
          </a:p>
        </p:txBody>
      </p:sp>
      <p:sp>
        <p:nvSpPr>
          <p:cNvPr id="7" name="Text 8">
            <a:extLst>
              <a:ext uri="{FF2B5EF4-FFF2-40B4-BE49-F238E27FC236}">
                <a16:creationId xmlns:a16="http://schemas.microsoft.com/office/drawing/2014/main" id="{8084FF89-FE20-EABF-DCA0-C3E9521D88A1}"/>
              </a:ext>
            </a:extLst>
          </p:cNvPr>
          <p:cNvSpPr/>
          <p:nvPr/>
        </p:nvSpPr>
        <p:spPr>
          <a:xfrm>
            <a:off x="376809" y="2350512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chemeClr val="bg1"/>
                </a:solidFill>
                <a:latin typeface="Georgia" pitchFamily="34" charset="0"/>
              </a:rPr>
              <a:t>2</a:t>
            </a: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7ACD1902-A377-FA80-B569-FCDC7F671BB6}"/>
              </a:ext>
            </a:extLst>
          </p:cNvPr>
          <p:cNvSpPr/>
          <p:nvPr/>
        </p:nvSpPr>
        <p:spPr>
          <a:xfrm>
            <a:off x="376807" y="3139326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chemeClr val="bg1"/>
                </a:solidFill>
                <a:latin typeface="Georgia" pitchFamily="34" charset="0"/>
              </a:rPr>
              <a:t>3</a:t>
            </a:r>
          </a:p>
        </p:txBody>
      </p:sp>
      <p:sp>
        <p:nvSpPr>
          <p:cNvPr id="9" name="Text 18">
            <a:extLst>
              <a:ext uri="{FF2B5EF4-FFF2-40B4-BE49-F238E27FC236}">
                <a16:creationId xmlns:a16="http://schemas.microsoft.com/office/drawing/2014/main" id="{32959912-0A86-C805-BB6E-20EE7D3F25EB}"/>
              </a:ext>
            </a:extLst>
          </p:cNvPr>
          <p:cNvSpPr/>
          <p:nvPr/>
        </p:nvSpPr>
        <p:spPr>
          <a:xfrm>
            <a:off x="376806" y="3945400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chemeClr val="bg1"/>
                </a:solidFill>
                <a:latin typeface="Georgia" pitchFamily="34" charset="0"/>
              </a:rPr>
              <a:t>4</a:t>
            </a:r>
          </a:p>
        </p:txBody>
      </p:sp>
      <p:sp>
        <p:nvSpPr>
          <p:cNvPr id="10" name="Text 0">
            <a:extLst>
              <a:ext uri="{FF2B5EF4-FFF2-40B4-BE49-F238E27FC236}">
                <a16:creationId xmlns:a16="http://schemas.microsoft.com/office/drawing/2014/main" id="{58032D27-9AAE-49C4-CD00-058BE2A581BC}"/>
              </a:ext>
            </a:extLst>
          </p:cNvPr>
          <p:cNvSpPr/>
          <p:nvPr/>
        </p:nvSpPr>
        <p:spPr>
          <a:xfrm>
            <a:off x="376806" y="464425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</a:rPr>
              <a:t>Your Next Steps</a:t>
            </a:r>
          </a:p>
        </p:txBody>
      </p:sp>
      <p:sp>
        <p:nvSpPr>
          <p:cNvPr id="11" name="Text 1">
            <a:extLst>
              <a:ext uri="{FF2B5EF4-FFF2-40B4-BE49-F238E27FC236}">
                <a16:creationId xmlns:a16="http://schemas.microsoft.com/office/drawing/2014/main" id="{FE607AAE-EC4C-83DB-D100-26AF454E7C28}"/>
              </a:ext>
            </a:extLst>
          </p:cNvPr>
          <p:cNvSpPr/>
          <p:nvPr/>
        </p:nvSpPr>
        <p:spPr>
          <a:xfrm>
            <a:off x="376806" y="849444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Begin your exit planning journey today</a:t>
            </a:r>
          </a:p>
        </p:txBody>
      </p:sp>
      <p:sp>
        <p:nvSpPr>
          <p:cNvPr id="12" name="Text 22">
            <a:extLst>
              <a:ext uri="{FF2B5EF4-FFF2-40B4-BE49-F238E27FC236}">
                <a16:creationId xmlns:a16="http://schemas.microsoft.com/office/drawing/2014/main" id="{4DCE0CCE-890B-F9B0-DD0C-06F8616F8C6B}"/>
              </a:ext>
            </a:extLst>
          </p:cNvPr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The best time to start exit planning is today</a:t>
            </a:r>
          </a:p>
        </p:txBody>
      </p:sp>
      <p:sp>
        <p:nvSpPr>
          <p:cNvPr id="13" name="Text 5">
            <a:extLst>
              <a:ext uri="{FF2B5EF4-FFF2-40B4-BE49-F238E27FC236}">
                <a16:creationId xmlns:a16="http://schemas.microsoft.com/office/drawing/2014/main" id="{772A1BB4-62D1-EA21-92C7-0045C5343C3F}"/>
              </a:ext>
            </a:extLst>
          </p:cNvPr>
          <p:cNvSpPr/>
          <p:nvPr/>
        </p:nvSpPr>
        <p:spPr>
          <a:xfrm>
            <a:off x="1014132" y="1580753"/>
            <a:ext cx="4947397" cy="633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Assess Your Current Position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093B773F-2B90-B511-6C07-C06854EF8CF4}"/>
              </a:ext>
            </a:extLst>
          </p:cNvPr>
          <p:cNvSpPr/>
          <p:nvPr/>
        </p:nvSpPr>
        <p:spPr>
          <a:xfrm>
            <a:off x="1014132" y="1795392"/>
            <a:ext cx="4947397" cy="60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1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a business valuation and exit readiness assessment.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5" name="Text 10">
            <a:extLst>
              <a:ext uri="{FF2B5EF4-FFF2-40B4-BE49-F238E27FC236}">
                <a16:creationId xmlns:a16="http://schemas.microsoft.com/office/drawing/2014/main" id="{1D66D9BB-C10D-2737-6B03-2E65B2ED4CDC}"/>
              </a:ext>
            </a:extLst>
          </p:cNvPr>
          <p:cNvSpPr/>
          <p:nvPr/>
        </p:nvSpPr>
        <p:spPr>
          <a:xfrm>
            <a:off x="1014132" y="2384132"/>
            <a:ext cx="4947397" cy="633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Your Goals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Text 11">
            <a:extLst>
              <a:ext uri="{FF2B5EF4-FFF2-40B4-BE49-F238E27FC236}">
                <a16:creationId xmlns:a16="http://schemas.microsoft.com/office/drawing/2014/main" id="{7C35B2CE-88A9-3A89-3C0D-C8C7D9527691}"/>
              </a:ext>
            </a:extLst>
          </p:cNvPr>
          <p:cNvSpPr/>
          <p:nvPr/>
        </p:nvSpPr>
        <p:spPr>
          <a:xfrm>
            <a:off x="1014132" y="2598771"/>
            <a:ext cx="4947397" cy="60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1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Clarify your financial needs, timeline, and preferred exit strategy.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EE164837-4E42-61D2-73C7-3E94D616A4E1}"/>
              </a:ext>
            </a:extLst>
          </p:cNvPr>
          <p:cNvSpPr/>
          <p:nvPr/>
        </p:nvSpPr>
        <p:spPr>
          <a:xfrm>
            <a:off x="933450" y="3170452"/>
            <a:ext cx="4947397" cy="45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 Your Advisory Team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399CA83E-F4AE-8B23-8171-D8ABE1BE0DF9}"/>
              </a:ext>
            </a:extLst>
          </p:cNvPr>
          <p:cNvSpPr/>
          <p:nvPr/>
        </p:nvSpPr>
        <p:spPr>
          <a:xfrm>
            <a:off x="933450" y="3367437"/>
            <a:ext cx="4947397" cy="60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1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 qualified advisors to guide the process.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9" name="Text 20">
            <a:extLst>
              <a:ext uri="{FF2B5EF4-FFF2-40B4-BE49-F238E27FC236}">
                <a16:creationId xmlns:a16="http://schemas.microsoft.com/office/drawing/2014/main" id="{0CA8A5F9-A152-7861-1E94-99054FCDCAE2}"/>
              </a:ext>
            </a:extLst>
          </p:cNvPr>
          <p:cNvSpPr/>
          <p:nvPr/>
        </p:nvSpPr>
        <p:spPr>
          <a:xfrm>
            <a:off x="933450" y="3989011"/>
            <a:ext cx="4947397" cy="633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Develop Your Exit Plan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Text 21">
            <a:extLst>
              <a:ext uri="{FF2B5EF4-FFF2-40B4-BE49-F238E27FC236}">
                <a16:creationId xmlns:a16="http://schemas.microsoft.com/office/drawing/2014/main" id="{DE002532-DCC5-F092-CB4E-82FCD77BA009}"/>
              </a:ext>
            </a:extLst>
          </p:cNvPr>
          <p:cNvSpPr/>
          <p:nvPr/>
        </p:nvSpPr>
        <p:spPr>
          <a:xfrm>
            <a:off x="933450" y="4203650"/>
            <a:ext cx="4947397" cy="60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1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a comprehensive roadmap with specific actions and timelines.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00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9396" y="2000250"/>
            <a:ext cx="760505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8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Start Planning?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3763945" y="3135660"/>
            <a:ext cx="16159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Firm Name]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763945" y="3478560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[Contact Information]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763945" y="3691830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</a:t>
            </a:r>
            <a:endParaRPr lang="en-US" sz="12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3B1FAB47-74AD-72AE-29AA-83C94BF998E5}"/>
              </a:ext>
            </a:extLst>
          </p:cNvPr>
          <p:cNvSpPr/>
          <p:nvPr/>
        </p:nvSpPr>
        <p:spPr>
          <a:xfrm>
            <a:off x="3227372" y="3867395"/>
            <a:ext cx="268924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Firm Name &amp; Logo]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2B4D8269-26FC-4C7D-623B-2AA7C230D39C}"/>
              </a:ext>
            </a:extLst>
          </p:cNvPr>
          <p:cNvSpPr/>
          <p:nvPr/>
        </p:nvSpPr>
        <p:spPr>
          <a:xfrm>
            <a:off x="3764017" y="421401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[Contact Information]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E3A24B6F-5C67-BD78-1637-C52B73D0117E}"/>
              </a:ext>
            </a:extLst>
          </p:cNvPr>
          <p:cNvSpPr/>
          <p:nvPr/>
        </p:nvSpPr>
        <p:spPr>
          <a:xfrm>
            <a:off x="3764017" y="442728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39864" y="885825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Exit Planning?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439864" y="126682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A strategic process to maximize business value and ensure a smooth ownership transition.</a:t>
            </a:r>
          </a:p>
        </p:txBody>
      </p:sp>
      <p:sp>
        <p:nvSpPr>
          <p:cNvPr id="4" name="Text 2"/>
          <p:cNvSpPr/>
          <p:nvPr/>
        </p:nvSpPr>
        <p:spPr>
          <a:xfrm>
            <a:off x="381000" y="1828240"/>
            <a:ext cx="4038600" cy="1981200"/>
          </a:xfrm>
          <a:prstGeom prst="roundRect">
            <a:avLst>
              <a:gd name="adj" fmla="val 285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2116791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Components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3400" y="2459691"/>
            <a:ext cx="3733800" cy="11049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enhancement strategies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and tax planning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Succession planning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mitigation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 development</a:t>
            </a:r>
            <a:endParaRPr lang="en-US" sz="1350" dirty="0">
              <a:solidFill>
                <a:srgbClr val="1E3A5F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4724400" y="1828240"/>
            <a:ext cx="4038600" cy="1981200"/>
          </a:xfrm>
          <a:prstGeom prst="roundRect">
            <a:avLst>
              <a:gd name="adj" fmla="val 285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876800" y="2116791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It Matters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76800" y="2459691"/>
            <a:ext cx="3733800" cy="11049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Maximize sale value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Minimize tax liability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Preserve business legacy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financial future</a:t>
            </a:r>
            <a:endParaRPr lang="en-US" sz="1350" dirty="0">
              <a:solidFill>
                <a:srgbClr val="1E3A5F"/>
              </a:solidFill>
            </a:endParaRPr>
          </a:p>
          <a:p>
            <a:pPr marL="95250" indent="-95250" algn="l">
              <a:buSzPct val="100000"/>
              <a:buChar char="•"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transition risks</a:t>
            </a:r>
            <a:endParaRPr lang="en-US" sz="1350" dirty="0">
              <a:solidFill>
                <a:srgbClr val="1E3A5F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Most business owners spend more time planning vacations than planning their business exits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577751"/>
            <a:ext cx="564328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Exit Planning Timeline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58751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Exit planning should begin 3-5 years before your intended exit date</a:t>
            </a:r>
          </a:p>
        </p:txBody>
      </p:sp>
      <p:sp>
        <p:nvSpPr>
          <p:cNvPr id="4" name="Text 2"/>
          <p:cNvSpPr/>
          <p:nvPr/>
        </p:nvSpPr>
        <p:spPr>
          <a:xfrm>
            <a:off x="381000" y="1685925"/>
            <a:ext cx="1333500" cy="419100"/>
          </a:xfrm>
          <a:prstGeom prst="roundRect">
            <a:avLst>
              <a:gd name="adj" fmla="val 14545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45389" y="1762125"/>
            <a:ext cx="120472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Years Out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66900" y="1608088"/>
            <a:ext cx="6896100" cy="571500"/>
          </a:xfrm>
          <a:prstGeom prst="roundRect">
            <a:avLst>
              <a:gd name="adj" fmla="val 1066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109978" y="1684288"/>
            <a:ext cx="6442351" cy="417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 &amp; Strategy:</a:t>
            </a: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Valuation, identify value drivers, develop growth strategies, strengthen management team, address operational weaknesses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381000" y="2489299"/>
            <a:ext cx="1333500" cy="419100"/>
          </a:xfrm>
          <a:prstGeom prst="roundRect">
            <a:avLst>
              <a:gd name="adj" fmla="val 14545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45389" y="2565499"/>
            <a:ext cx="120472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2-3 Years Out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866900" y="2409825"/>
            <a:ext cx="6896100" cy="571500"/>
          </a:xfrm>
          <a:prstGeom prst="roundRect">
            <a:avLst>
              <a:gd name="adj" fmla="val 1066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2109978" y="2491068"/>
            <a:ext cx="6442351" cy="4158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Enhancement:</a:t>
            </a: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Implement growth initiatives, improve financial reporting, strengthen customer relationships, document processes, build redundancy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381000" y="3230612"/>
            <a:ext cx="1333500" cy="419100"/>
          </a:xfrm>
          <a:prstGeom prst="roundRect">
            <a:avLst>
              <a:gd name="adj" fmla="val 14545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45389" y="3306812"/>
            <a:ext cx="120472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 Years Out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866900" y="3133725"/>
            <a:ext cx="6896100" cy="571500"/>
          </a:xfrm>
          <a:prstGeom prst="roundRect">
            <a:avLst>
              <a:gd name="adj" fmla="val 1066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2109978" y="3228157"/>
            <a:ext cx="6442351" cy="3826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Preparation:</a:t>
            </a: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Understand business value, assemble advisor team, prepare business for transition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381000" y="3971925"/>
            <a:ext cx="1333500" cy="419100"/>
          </a:xfrm>
          <a:prstGeom prst="roundRect">
            <a:avLst>
              <a:gd name="adj" fmla="val 14545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45389" y="4048125"/>
            <a:ext cx="120472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6-12 Months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866900" y="3857625"/>
            <a:ext cx="6896100" cy="571500"/>
          </a:xfrm>
          <a:prstGeom prst="roundRect">
            <a:avLst>
              <a:gd name="adj" fmla="val 1066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2109978" y="3954512"/>
            <a:ext cx="65230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Transaction:</a:t>
            </a: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Buyer outreach, due diligence, negotiation, structuring, legal documentation, closing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planning typically results in 20-40% higher sale values</a:t>
            </a:r>
            <a:endParaRPr lang="en-US" sz="105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D9262A-C690-3600-668A-F3F7D8D90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E7146F8-DC63-A012-ED51-62DABA37022C}"/>
              </a:ext>
            </a:extLst>
          </p:cNvPr>
          <p:cNvSpPr/>
          <p:nvPr/>
        </p:nvSpPr>
        <p:spPr>
          <a:xfrm>
            <a:off x="381000" y="55245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Value Drivers</a:t>
            </a:r>
            <a:endParaRPr lang="en-US" sz="27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FC8CF41-27E2-D1DA-575B-F26939257F4B}"/>
              </a:ext>
            </a:extLst>
          </p:cNvPr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Focus on these areas to maximize your business value</a:t>
            </a: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D2B11F9D-27A3-842D-293A-2109373B6623}"/>
              </a:ext>
            </a:extLst>
          </p:cNvPr>
          <p:cNvSpPr/>
          <p:nvPr/>
        </p:nvSpPr>
        <p:spPr>
          <a:xfrm>
            <a:off x="3149649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70BCC6F4-C98D-A28B-7A35-3D1D94E5FA21}"/>
              </a:ext>
            </a:extLst>
          </p:cNvPr>
          <p:cNvSpPr/>
          <p:nvPr/>
        </p:nvSpPr>
        <p:spPr>
          <a:xfrm>
            <a:off x="3149649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0556A37E-E6E2-7531-BB40-501D33D623B2}"/>
              </a:ext>
            </a:extLst>
          </p:cNvPr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pay premium multiples for strong performance across all value drivers</a:t>
            </a:r>
            <a:endParaRPr lang="en-US" sz="1050" i="1" dirty="0"/>
          </a:p>
        </p:txBody>
      </p:sp>
      <p:sp>
        <p:nvSpPr>
          <p:cNvPr id="29" name="Text 11">
            <a:extLst>
              <a:ext uri="{FF2B5EF4-FFF2-40B4-BE49-F238E27FC236}">
                <a16:creationId xmlns:a16="http://schemas.microsoft.com/office/drawing/2014/main" id="{C620CF7F-25D8-3EC4-92CF-557702883B33}"/>
              </a:ext>
            </a:extLst>
          </p:cNvPr>
          <p:cNvSpPr/>
          <p:nvPr/>
        </p:nvSpPr>
        <p:spPr>
          <a:xfrm>
            <a:off x="381000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11">
            <a:extLst>
              <a:ext uri="{FF2B5EF4-FFF2-40B4-BE49-F238E27FC236}">
                <a16:creationId xmlns:a16="http://schemas.microsoft.com/office/drawing/2014/main" id="{1B4F69FE-DA2B-C992-F035-77C4F1FF7DB9}"/>
              </a:ext>
            </a:extLst>
          </p:cNvPr>
          <p:cNvSpPr/>
          <p:nvPr/>
        </p:nvSpPr>
        <p:spPr>
          <a:xfrm>
            <a:off x="5918148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C6548849-9D25-7AFE-444B-9F4A8C843D8C}"/>
              </a:ext>
            </a:extLst>
          </p:cNvPr>
          <p:cNvSpPr/>
          <p:nvPr/>
        </p:nvSpPr>
        <p:spPr>
          <a:xfrm>
            <a:off x="380849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Text 8">
            <a:extLst>
              <a:ext uri="{FF2B5EF4-FFF2-40B4-BE49-F238E27FC236}">
                <a16:creationId xmlns:a16="http://schemas.microsoft.com/office/drawing/2014/main" id="{9AB3805B-1136-401A-D828-DD4F18E7E4FE}"/>
              </a:ext>
            </a:extLst>
          </p:cNvPr>
          <p:cNvSpPr/>
          <p:nvPr/>
        </p:nvSpPr>
        <p:spPr>
          <a:xfrm>
            <a:off x="5918148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">
            <a:extLst>
              <a:ext uri="{FF2B5EF4-FFF2-40B4-BE49-F238E27FC236}">
                <a16:creationId xmlns:a16="http://schemas.microsoft.com/office/drawing/2014/main" id="{7169B675-6A05-085B-058A-B5D8A540A9D6}"/>
              </a:ext>
            </a:extLst>
          </p:cNvPr>
          <p:cNvSpPr/>
          <p:nvPr/>
        </p:nvSpPr>
        <p:spPr>
          <a:xfrm>
            <a:off x="533247" y="1714499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35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</a:rPr>
              <a:t>Financial Performance</a:t>
            </a:r>
          </a:p>
        </p:txBody>
      </p:sp>
      <p:sp>
        <p:nvSpPr>
          <p:cNvPr id="34" name="Text 4">
            <a:extLst>
              <a:ext uri="{FF2B5EF4-FFF2-40B4-BE49-F238E27FC236}">
                <a16:creationId xmlns:a16="http://schemas.microsoft.com/office/drawing/2014/main" id="{39CE3287-E76B-B14A-C4DC-59131D4BBE42}"/>
              </a:ext>
            </a:extLst>
          </p:cNvPr>
          <p:cNvSpPr/>
          <p:nvPr/>
        </p:nvSpPr>
        <p:spPr>
          <a:xfrm>
            <a:off x="533247" y="1943099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Revenue growth</a:t>
            </a:r>
          </a:p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Profit margins</a:t>
            </a:r>
          </a:p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Cash flow</a:t>
            </a:r>
          </a:p>
        </p:txBody>
      </p:sp>
      <p:sp>
        <p:nvSpPr>
          <p:cNvPr id="35" name="Text 6">
            <a:extLst>
              <a:ext uri="{FF2B5EF4-FFF2-40B4-BE49-F238E27FC236}">
                <a16:creationId xmlns:a16="http://schemas.microsoft.com/office/drawing/2014/main" id="{961E17D1-B695-606E-9EC9-C66DE7838565}"/>
              </a:ext>
            </a:extLst>
          </p:cNvPr>
          <p:cNvSpPr/>
          <p:nvPr/>
        </p:nvSpPr>
        <p:spPr>
          <a:xfrm>
            <a:off x="533399" y="3225849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35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</a:rPr>
              <a:t>Customer Base</a:t>
            </a:r>
          </a:p>
        </p:txBody>
      </p:sp>
      <p:sp>
        <p:nvSpPr>
          <p:cNvPr id="36" name="Text 7">
            <a:extLst>
              <a:ext uri="{FF2B5EF4-FFF2-40B4-BE49-F238E27FC236}">
                <a16:creationId xmlns:a16="http://schemas.microsoft.com/office/drawing/2014/main" id="{3EBDAB00-0EB7-3966-B4DE-8D294130E950}"/>
              </a:ext>
            </a:extLst>
          </p:cNvPr>
          <p:cNvSpPr/>
          <p:nvPr/>
        </p:nvSpPr>
        <p:spPr>
          <a:xfrm>
            <a:off x="533399" y="3454449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Diversification</a:t>
            </a:r>
          </a:p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Retention rates</a:t>
            </a:r>
          </a:p>
          <a:p>
            <a:pPr marL="76200" indent="-762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Recurring revenue</a:t>
            </a:r>
          </a:p>
        </p:txBody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E5366923-8714-1CDB-D442-72F008788E17}"/>
              </a:ext>
            </a:extLst>
          </p:cNvPr>
          <p:cNvSpPr/>
          <p:nvPr/>
        </p:nvSpPr>
        <p:spPr>
          <a:xfrm>
            <a:off x="3378248" y="1714500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Team</a:t>
            </a:r>
            <a:endParaRPr lang="en-US" sz="1400" dirty="0"/>
          </a:p>
        </p:txBody>
      </p:sp>
      <p:sp>
        <p:nvSpPr>
          <p:cNvPr id="38" name="Text 10">
            <a:extLst>
              <a:ext uri="{FF2B5EF4-FFF2-40B4-BE49-F238E27FC236}">
                <a16:creationId xmlns:a16="http://schemas.microsoft.com/office/drawing/2014/main" id="{1CCA8F00-E93E-719C-25FD-1878EDD60048}"/>
              </a:ext>
            </a:extLst>
          </p:cNvPr>
          <p:cNvSpPr/>
          <p:nvPr/>
        </p:nvSpPr>
        <p:spPr>
          <a:xfrm>
            <a:off x="3378248" y="1943100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depth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retention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Succession plans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39" name="Text 12">
            <a:extLst>
              <a:ext uri="{FF2B5EF4-FFF2-40B4-BE49-F238E27FC236}">
                <a16:creationId xmlns:a16="http://schemas.microsoft.com/office/drawing/2014/main" id="{B31EA366-AA06-5F3D-3A5F-1F04F0D24C14}"/>
              </a:ext>
            </a:extLst>
          </p:cNvPr>
          <p:cNvSpPr/>
          <p:nvPr/>
        </p:nvSpPr>
        <p:spPr>
          <a:xfrm>
            <a:off x="3378248" y="3225849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Position</a:t>
            </a:r>
            <a:endParaRPr lang="en-US" sz="1400" dirty="0"/>
          </a:p>
        </p:txBody>
      </p:sp>
      <p:sp>
        <p:nvSpPr>
          <p:cNvPr id="40" name="Text 13">
            <a:extLst>
              <a:ext uri="{FF2B5EF4-FFF2-40B4-BE49-F238E27FC236}">
                <a16:creationId xmlns:a16="http://schemas.microsoft.com/office/drawing/2014/main" id="{0E46C375-85C9-8200-87F1-2A9BD2472222}"/>
              </a:ext>
            </a:extLst>
          </p:cNvPr>
          <p:cNvSpPr/>
          <p:nvPr/>
        </p:nvSpPr>
        <p:spPr>
          <a:xfrm>
            <a:off x="3378248" y="3454449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recognition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share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41" name="Text 15">
            <a:extLst>
              <a:ext uri="{FF2B5EF4-FFF2-40B4-BE49-F238E27FC236}">
                <a16:creationId xmlns:a16="http://schemas.microsoft.com/office/drawing/2014/main" id="{9982ED5D-FE07-B332-821F-00627BB011D8}"/>
              </a:ext>
            </a:extLst>
          </p:cNvPr>
          <p:cNvSpPr/>
          <p:nvPr/>
        </p:nvSpPr>
        <p:spPr>
          <a:xfrm>
            <a:off x="6070699" y="1714500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</a:t>
            </a:r>
            <a:endParaRPr lang="en-US" sz="1400" dirty="0"/>
          </a:p>
        </p:txBody>
      </p:sp>
      <p:sp>
        <p:nvSpPr>
          <p:cNvPr id="42" name="Text 16">
            <a:extLst>
              <a:ext uri="{FF2B5EF4-FFF2-40B4-BE49-F238E27FC236}">
                <a16:creationId xmlns:a16="http://schemas.microsoft.com/office/drawing/2014/main" id="{3155A622-A363-5C43-CA2F-1EC78F7478FE}"/>
              </a:ext>
            </a:extLst>
          </p:cNvPr>
          <p:cNvSpPr/>
          <p:nvPr/>
        </p:nvSpPr>
        <p:spPr>
          <a:xfrm>
            <a:off x="6070699" y="1943100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Documented processes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Scalable systems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infrastructure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43" name="Text 18">
            <a:extLst>
              <a:ext uri="{FF2B5EF4-FFF2-40B4-BE49-F238E27FC236}">
                <a16:creationId xmlns:a16="http://schemas.microsoft.com/office/drawing/2014/main" id="{FA4F1853-0DE0-4B92-E7FB-ED44B4D0274A}"/>
              </a:ext>
            </a:extLst>
          </p:cNvPr>
          <p:cNvSpPr/>
          <p:nvPr/>
        </p:nvSpPr>
        <p:spPr>
          <a:xfrm>
            <a:off x="6124548" y="3225849"/>
            <a:ext cx="274629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 Management</a:t>
            </a:r>
            <a:endParaRPr lang="en-US" sz="1400" dirty="0"/>
          </a:p>
        </p:txBody>
      </p:sp>
      <p:sp>
        <p:nvSpPr>
          <p:cNvPr id="44" name="Text 19">
            <a:extLst>
              <a:ext uri="{FF2B5EF4-FFF2-40B4-BE49-F238E27FC236}">
                <a16:creationId xmlns:a16="http://schemas.microsoft.com/office/drawing/2014/main" id="{99CD91C8-DF73-6282-1D9E-EAF8687A5326}"/>
              </a:ext>
            </a:extLst>
          </p:cNvPr>
          <p:cNvSpPr/>
          <p:nvPr/>
        </p:nvSpPr>
        <p:spPr>
          <a:xfrm>
            <a:off x="6124548" y="3454449"/>
            <a:ext cx="269245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compliance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protection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coverage</a:t>
            </a:r>
            <a:endParaRPr lang="en-US" sz="1200" dirty="0">
              <a:solidFill>
                <a:srgbClr val="1E3A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6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4D4411-4BFF-7D8A-F9A7-682837D87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4A9B911-4FD1-9131-39D0-F132C10E1CE6}"/>
              </a:ext>
            </a:extLst>
          </p:cNvPr>
          <p:cNvSpPr/>
          <p:nvPr/>
        </p:nvSpPr>
        <p:spPr>
          <a:xfrm>
            <a:off x="381000" y="536526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Exit Strategy Options</a:t>
            </a:r>
            <a:endParaRPr lang="en-US" sz="27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F91FA88-74B1-689B-FF51-A6957FCE9922}"/>
              </a:ext>
            </a:extLst>
          </p:cNvPr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Choose the exit path that aligns with your goals and circumstances</a:t>
            </a:r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5B63BD00-503C-B425-EF8F-A0C45E3CD66B}"/>
              </a:ext>
            </a:extLst>
          </p:cNvPr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Your optimal exit strategy depends on personal goals, business characteristics, and market conditions</a:t>
            </a:r>
          </a:p>
        </p:txBody>
      </p:sp>
      <p:sp>
        <p:nvSpPr>
          <p:cNvPr id="35" name="Text 8">
            <a:extLst>
              <a:ext uri="{FF2B5EF4-FFF2-40B4-BE49-F238E27FC236}">
                <a16:creationId xmlns:a16="http://schemas.microsoft.com/office/drawing/2014/main" id="{7D8C8527-5446-7760-4B91-94B8C04201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49649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36" name="Text 11">
            <a:extLst>
              <a:ext uri="{FF2B5EF4-FFF2-40B4-BE49-F238E27FC236}">
                <a16:creationId xmlns:a16="http://schemas.microsoft.com/office/drawing/2014/main" id="{7C437F30-A442-CEF4-2D29-450EDEEBDA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49649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37" name="Text 11">
            <a:extLst>
              <a:ext uri="{FF2B5EF4-FFF2-40B4-BE49-F238E27FC236}">
                <a16:creationId xmlns:a16="http://schemas.microsoft.com/office/drawing/2014/main" id="{CE1FDD0B-DDAD-6F6D-8396-4877374027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38" name="Text 11">
            <a:extLst>
              <a:ext uri="{FF2B5EF4-FFF2-40B4-BE49-F238E27FC236}">
                <a16:creationId xmlns:a16="http://schemas.microsoft.com/office/drawing/2014/main" id="{2F931106-D902-792F-3627-887F250259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18148" y="14829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39" name="Text 8">
            <a:extLst>
              <a:ext uri="{FF2B5EF4-FFF2-40B4-BE49-F238E27FC236}">
                <a16:creationId xmlns:a16="http://schemas.microsoft.com/office/drawing/2014/main" id="{F12C34D3-AE05-9A06-EAFD-331064A8D1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0849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40" name="Text 8">
            <a:extLst>
              <a:ext uri="{FF2B5EF4-FFF2-40B4-BE49-F238E27FC236}">
                <a16:creationId xmlns:a16="http://schemas.microsoft.com/office/drawing/2014/main" id="{988AF29E-C072-52E7-C331-F8A072C1F9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18148" y="2994123"/>
            <a:ext cx="2692450" cy="1435001"/>
          </a:xfrm>
          <a:prstGeom prst="roundRect">
            <a:avLst>
              <a:gd name="adj" fmla="val 5517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41" name="Text 3">
            <a:extLst>
              <a:ext uri="{FF2B5EF4-FFF2-40B4-BE49-F238E27FC236}">
                <a16:creationId xmlns:a16="http://schemas.microsoft.com/office/drawing/2014/main" id="{5F46E079-0903-5976-A13D-C9C82BC40BCB}"/>
              </a:ext>
            </a:extLst>
          </p:cNvPr>
          <p:cNvSpPr/>
          <p:nvPr/>
        </p:nvSpPr>
        <p:spPr>
          <a:xfrm>
            <a:off x="675242" y="1630259"/>
            <a:ext cx="2398057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Third-Party Sale</a:t>
            </a:r>
            <a:endParaRPr lang="en-US" sz="1200" dirty="0"/>
          </a:p>
        </p:txBody>
      </p:sp>
      <p:sp>
        <p:nvSpPr>
          <p:cNvPr id="42" name="Text 4">
            <a:extLst>
              <a:ext uri="{FF2B5EF4-FFF2-40B4-BE49-F238E27FC236}">
                <a16:creationId xmlns:a16="http://schemas.microsoft.com/office/drawing/2014/main" id="{480E38AA-719E-CCA0-ACCD-9DA31F1CF289}"/>
              </a:ext>
            </a:extLst>
          </p:cNvPr>
          <p:cNvSpPr/>
          <p:nvPr/>
        </p:nvSpPr>
        <p:spPr>
          <a:xfrm>
            <a:off x="675242" y="1825345"/>
            <a:ext cx="239805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or financial buyer</a:t>
            </a:r>
            <a:endParaRPr lang="en-US" sz="900" dirty="0"/>
          </a:p>
        </p:txBody>
      </p:sp>
      <p:sp>
        <p:nvSpPr>
          <p:cNvPr id="43" name="Text 5">
            <a:extLst>
              <a:ext uri="{FF2B5EF4-FFF2-40B4-BE49-F238E27FC236}">
                <a16:creationId xmlns:a16="http://schemas.microsoft.com/office/drawing/2014/main" id="{BD37CED1-F71A-ACF4-D18A-13C4A0319F28}"/>
              </a:ext>
            </a:extLst>
          </p:cNvPr>
          <p:cNvSpPr/>
          <p:nvPr/>
        </p:nvSpPr>
        <p:spPr>
          <a:xfrm>
            <a:off x="675242" y="2087310"/>
            <a:ext cx="239805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Highest value, clean exit, </a:t>
            </a:r>
          </a:p>
          <a:p>
            <a:pPr marL="0" indent="0" algn="l"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liquidity</a:t>
            </a:r>
            <a:endParaRPr lang="en-US" sz="975" dirty="0"/>
          </a:p>
        </p:txBody>
      </p:sp>
      <p:sp>
        <p:nvSpPr>
          <p:cNvPr id="44" name="Text 6">
            <a:extLst>
              <a:ext uri="{FF2B5EF4-FFF2-40B4-BE49-F238E27FC236}">
                <a16:creationId xmlns:a16="http://schemas.microsoft.com/office/drawing/2014/main" id="{3BE8AB4B-DFFA-A475-BC8F-E7D371F08144}"/>
              </a:ext>
            </a:extLst>
          </p:cNvPr>
          <p:cNvSpPr/>
          <p:nvPr/>
        </p:nvSpPr>
        <p:spPr>
          <a:xfrm>
            <a:off x="675242" y="2458785"/>
            <a:ext cx="239805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Loss of control, employee uncertainty, complex process</a:t>
            </a:r>
            <a:endParaRPr lang="en-US" sz="975" dirty="0"/>
          </a:p>
        </p:txBody>
      </p:sp>
      <p:sp>
        <p:nvSpPr>
          <p:cNvPr id="45" name="Text 8">
            <a:extLst>
              <a:ext uri="{FF2B5EF4-FFF2-40B4-BE49-F238E27FC236}">
                <a16:creationId xmlns:a16="http://schemas.microsoft.com/office/drawing/2014/main" id="{357CE492-D897-B874-5EC5-9DF566B5A290}"/>
              </a:ext>
            </a:extLst>
          </p:cNvPr>
          <p:cNvSpPr/>
          <p:nvPr/>
        </p:nvSpPr>
        <p:spPr>
          <a:xfrm>
            <a:off x="675242" y="3138335"/>
            <a:ext cx="231593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Buyout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6" name="Text 9">
            <a:extLst>
              <a:ext uri="{FF2B5EF4-FFF2-40B4-BE49-F238E27FC236}">
                <a16:creationId xmlns:a16="http://schemas.microsoft.com/office/drawing/2014/main" id="{C9B065CD-3E40-4022-3883-9681D3838450}"/>
              </a:ext>
            </a:extLst>
          </p:cNvPr>
          <p:cNvSpPr/>
          <p:nvPr/>
        </p:nvSpPr>
        <p:spPr>
          <a:xfrm>
            <a:off x="675242" y="3321096"/>
            <a:ext cx="231593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 to existing team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7" name="Text 10">
            <a:extLst>
              <a:ext uri="{FF2B5EF4-FFF2-40B4-BE49-F238E27FC236}">
                <a16:creationId xmlns:a16="http://schemas.microsoft.com/office/drawing/2014/main" id="{613E4D84-A773-EC0C-25E1-1A3DFFB25A17}"/>
              </a:ext>
            </a:extLst>
          </p:cNvPr>
          <p:cNvSpPr/>
          <p:nvPr/>
        </p:nvSpPr>
        <p:spPr>
          <a:xfrm>
            <a:off x="675242" y="3595386"/>
            <a:ext cx="231593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Preserve culture, reward loyalty, smooth transition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48" name="Text 11">
            <a:extLst>
              <a:ext uri="{FF2B5EF4-FFF2-40B4-BE49-F238E27FC236}">
                <a16:creationId xmlns:a16="http://schemas.microsoft.com/office/drawing/2014/main" id="{D69E76A9-11DE-5B86-4834-E2BC11408BCF}"/>
              </a:ext>
            </a:extLst>
          </p:cNvPr>
          <p:cNvSpPr/>
          <p:nvPr/>
        </p:nvSpPr>
        <p:spPr>
          <a:xfrm>
            <a:off x="675242" y="3966861"/>
            <a:ext cx="231593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Lower valuation, financing challenges, extended payout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49" name="Text 13">
            <a:extLst>
              <a:ext uri="{FF2B5EF4-FFF2-40B4-BE49-F238E27FC236}">
                <a16:creationId xmlns:a16="http://schemas.microsoft.com/office/drawing/2014/main" id="{2C7CE1AF-ECCC-AED5-B821-3CD97B3F2C2E}"/>
              </a:ext>
            </a:extLst>
          </p:cNvPr>
          <p:cNvSpPr/>
          <p:nvPr/>
        </p:nvSpPr>
        <p:spPr>
          <a:xfrm>
            <a:off x="3279699" y="1633684"/>
            <a:ext cx="2423677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Family Succession</a:t>
            </a:r>
            <a:endParaRPr lang="en-US" sz="1200" dirty="0"/>
          </a:p>
        </p:txBody>
      </p:sp>
      <p:sp>
        <p:nvSpPr>
          <p:cNvPr id="50" name="Text 14">
            <a:extLst>
              <a:ext uri="{FF2B5EF4-FFF2-40B4-BE49-F238E27FC236}">
                <a16:creationId xmlns:a16="http://schemas.microsoft.com/office/drawing/2014/main" id="{3B887C68-3F56-4A13-ECD6-0FAF1FE14A63}"/>
              </a:ext>
            </a:extLst>
          </p:cNvPr>
          <p:cNvSpPr/>
          <p:nvPr/>
        </p:nvSpPr>
        <p:spPr>
          <a:xfrm>
            <a:off x="3279698" y="1810492"/>
            <a:ext cx="242367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 to next generation</a:t>
            </a:r>
            <a:endParaRPr lang="en-US" sz="900" dirty="0"/>
          </a:p>
        </p:txBody>
      </p:sp>
      <p:sp>
        <p:nvSpPr>
          <p:cNvPr id="51" name="Text 15">
            <a:extLst>
              <a:ext uri="{FF2B5EF4-FFF2-40B4-BE49-F238E27FC236}">
                <a16:creationId xmlns:a16="http://schemas.microsoft.com/office/drawing/2014/main" id="{243D2AD6-DDD2-7943-69F9-219FF8FEC084}"/>
              </a:ext>
            </a:extLst>
          </p:cNvPr>
          <p:cNvSpPr/>
          <p:nvPr/>
        </p:nvSpPr>
        <p:spPr>
          <a:xfrm>
            <a:off x="3279698" y="2052636"/>
            <a:ext cx="242367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Legacy preservation, tax advantages, gradual transition</a:t>
            </a:r>
            <a:endParaRPr lang="en-US" sz="975" dirty="0"/>
          </a:p>
        </p:txBody>
      </p:sp>
      <p:sp>
        <p:nvSpPr>
          <p:cNvPr id="52" name="Text 16">
            <a:extLst>
              <a:ext uri="{FF2B5EF4-FFF2-40B4-BE49-F238E27FC236}">
                <a16:creationId xmlns:a16="http://schemas.microsoft.com/office/drawing/2014/main" id="{294B407E-D033-039F-61F1-8EE386F99C5F}"/>
              </a:ext>
            </a:extLst>
          </p:cNvPr>
          <p:cNvSpPr/>
          <p:nvPr/>
        </p:nvSpPr>
        <p:spPr>
          <a:xfrm>
            <a:off x="3279698" y="2408336"/>
            <a:ext cx="242367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Family dynamics, capability concerns, limited liquidity</a:t>
            </a:r>
            <a:endParaRPr lang="en-US" sz="975" dirty="0"/>
          </a:p>
        </p:txBody>
      </p:sp>
      <p:sp>
        <p:nvSpPr>
          <p:cNvPr id="53" name="Text 18">
            <a:extLst>
              <a:ext uri="{FF2B5EF4-FFF2-40B4-BE49-F238E27FC236}">
                <a16:creationId xmlns:a16="http://schemas.microsoft.com/office/drawing/2014/main" id="{5E030CFB-3A4B-97D6-8601-4787CBC1316A}"/>
              </a:ext>
            </a:extLst>
          </p:cNvPr>
          <p:cNvSpPr/>
          <p:nvPr/>
        </p:nvSpPr>
        <p:spPr>
          <a:xfrm>
            <a:off x="3279698" y="3124744"/>
            <a:ext cx="2423677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ESOP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4" name="Text 19">
            <a:extLst>
              <a:ext uri="{FF2B5EF4-FFF2-40B4-BE49-F238E27FC236}">
                <a16:creationId xmlns:a16="http://schemas.microsoft.com/office/drawing/2014/main" id="{3A51D190-DE58-B0E2-6C4C-825CE0267290}"/>
              </a:ext>
            </a:extLst>
          </p:cNvPr>
          <p:cNvSpPr/>
          <p:nvPr/>
        </p:nvSpPr>
        <p:spPr>
          <a:xfrm>
            <a:off x="3279698" y="3303711"/>
            <a:ext cx="242367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ownership plan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55" name="Text 20">
            <a:extLst>
              <a:ext uri="{FF2B5EF4-FFF2-40B4-BE49-F238E27FC236}">
                <a16:creationId xmlns:a16="http://schemas.microsoft.com/office/drawing/2014/main" id="{78395236-0AB6-6844-2547-A4B665529BF3}"/>
              </a:ext>
            </a:extLst>
          </p:cNvPr>
          <p:cNvSpPr/>
          <p:nvPr/>
        </p:nvSpPr>
        <p:spPr>
          <a:xfrm>
            <a:off x="3279698" y="3558548"/>
            <a:ext cx="242367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Tax benefits, employee retention, gradual exit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56" name="Text 21">
            <a:extLst>
              <a:ext uri="{FF2B5EF4-FFF2-40B4-BE49-F238E27FC236}">
                <a16:creationId xmlns:a16="http://schemas.microsoft.com/office/drawing/2014/main" id="{DC237E68-ADCA-6EFC-7324-24DB076C8C67}"/>
              </a:ext>
            </a:extLst>
          </p:cNvPr>
          <p:cNvSpPr/>
          <p:nvPr/>
        </p:nvSpPr>
        <p:spPr>
          <a:xfrm>
            <a:off x="3279698" y="3915344"/>
            <a:ext cx="242367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Complexity, ongoing obligations, valuation limits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57" name="Text 23">
            <a:extLst>
              <a:ext uri="{FF2B5EF4-FFF2-40B4-BE49-F238E27FC236}">
                <a16:creationId xmlns:a16="http://schemas.microsoft.com/office/drawing/2014/main" id="{1AC610E1-757F-4954-7F2F-34ABB85E8EBB}"/>
              </a:ext>
            </a:extLst>
          </p:cNvPr>
          <p:cNvSpPr/>
          <p:nvPr/>
        </p:nvSpPr>
        <p:spPr>
          <a:xfrm>
            <a:off x="6070699" y="1635544"/>
            <a:ext cx="2398059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Recapitalization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8" name="Text 24">
            <a:extLst>
              <a:ext uri="{FF2B5EF4-FFF2-40B4-BE49-F238E27FC236}">
                <a16:creationId xmlns:a16="http://schemas.microsoft.com/office/drawing/2014/main" id="{DBB8D4C0-9CFA-854C-E521-DFE85ED0D530}"/>
              </a:ext>
            </a:extLst>
          </p:cNvPr>
          <p:cNvSpPr/>
          <p:nvPr/>
        </p:nvSpPr>
        <p:spPr>
          <a:xfrm>
            <a:off x="6070699" y="1833560"/>
            <a:ext cx="239805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 sale to PE firm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59" name="Text 25">
            <a:extLst>
              <a:ext uri="{FF2B5EF4-FFF2-40B4-BE49-F238E27FC236}">
                <a16:creationId xmlns:a16="http://schemas.microsoft.com/office/drawing/2014/main" id="{00434A4B-47E7-3170-8BD8-324A53A445DE}"/>
              </a:ext>
            </a:extLst>
          </p:cNvPr>
          <p:cNvSpPr/>
          <p:nvPr/>
        </p:nvSpPr>
        <p:spPr>
          <a:xfrm>
            <a:off x="6070699" y="2052636"/>
            <a:ext cx="2398059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Partial liquidity, growth capital, second exit opportunity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60" name="Text 26">
            <a:extLst>
              <a:ext uri="{FF2B5EF4-FFF2-40B4-BE49-F238E27FC236}">
                <a16:creationId xmlns:a16="http://schemas.microsoft.com/office/drawing/2014/main" id="{1380EBC7-1BD7-A7CF-25DA-F437A9CCE2B4}"/>
              </a:ext>
            </a:extLst>
          </p:cNvPr>
          <p:cNvSpPr/>
          <p:nvPr/>
        </p:nvSpPr>
        <p:spPr>
          <a:xfrm>
            <a:off x="6070699" y="2408336"/>
            <a:ext cx="2398059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Shared control, performance pressure, complex governance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61" name="Text 28">
            <a:extLst>
              <a:ext uri="{FF2B5EF4-FFF2-40B4-BE49-F238E27FC236}">
                <a16:creationId xmlns:a16="http://schemas.microsoft.com/office/drawing/2014/main" id="{8119832F-61AB-DF39-60EA-ABFB85AD5356}"/>
              </a:ext>
            </a:extLst>
          </p:cNvPr>
          <p:cNvSpPr/>
          <p:nvPr/>
        </p:nvSpPr>
        <p:spPr>
          <a:xfrm>
            <a:off x="6070699" y="3119263"/>
            <a:ext cx="2398059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Liquidation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2" name="Text 29">
            <a:extLst>
              <a:ext uri="{FF2B5EF4-FFF2-40B4-BE49-F238E27FC236}">
                <a16:creationId xmlns:a16="http://schemas.microsoft.com/office/drawing/2014/main" id="{A31178A5-AD08-4383-A3B4-97173DF63764}"/>
              </a:ext>
            </a:extLst>
          </p:cNvPr>
          <p:cNvSpPr/>
          <p:nvPr/>
        </p:nvSpPr>
        <p:spPr>
          <a:xfrm>
            <a:off x="6070699" y="3303711"/>
            <a:ext cx="239805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 down operations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63" name="Text 30">
            <a:extLst>
              <a:ext uri="{FF2B5EF4-FFF2-40B4-BE49-F238E27FC236}">
                <a16:creationId xmlns:a16="http://schemas.microsoft.com/office/drawing/2014/main" id="{DE04921A-73D0-7030-FCD1-9D7D888EDB8F}"/>
              </a:ext>
            </a:extLst>
          </p:cNvPr>
          <p:cNvSpPr/>
          <p:nvPr/>
        </p:nvSpPr>
        <p:spPr>
          <a:xfrm>
            <a:off x="6070699" y="3529014"/>
            <a:ext cx="2398059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Simple process, control timing, asset recovery</a:t>
            </a:r>
            <a:endParaRPr lang="en-US" sz="975" dirty="0">
              <a:solidFill>
                <a:schemeClr val="bg1"/>
              </a:solidFill>
            </a:endParaRPr>
          </a:p>
        </p:txBody>
      </p:sp>
      <p:sp>
        <p:nvSpPr>
          <p:cNvPr id="64" name="Text 31">
            <a:extLst>
              <a:ext uri="{FF2B5EF4-FFF2-40B4-BE49-F238E27FC236}">
                <a16:creationId xmlns:a16="http://schemas.microsoft.com/office/drawing/2014/main" id="{3F50D47B-9026-DB5B-F6A2-BA0EE84E58C7}"/>
              </a:ext>
            </a:extLst>
          </p:cNvPr>
          <p:cNvSpPr/>
          <p:nvPr/>
        </p:nvSpPr>
        <p:spPr>
          <a:xfrm>
            <a:off x="6070699" y="3888645"/>
            <a:ext cx="2398059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975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Cons:</a:t>
            </a:r>
            <a:r>
              <a:rPr lang="en-US" sz="97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Lowest value, employee impact, legacy loss</a:t>
            </a:r>
            <a:endParaRPr lang="en-US" sz="97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2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2">
            <a:extLst>
              <a:ext uri="{FF2B5EF4-FFF2-40B4-BE49-F238E27FC236}">
                <a16:creationId xmlns:a16="http://schemas.microsoft.com/office/drawing/2014/main" id="{434DD6A3-AE4E-ED9B-240B-94A1E95AFBE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AB32144C-A98F-73F4-F01F-A3B3D13FE2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0">
            <a:extLst>
              <a:ext uri="{FF2B5EF4-FFF2-40B4-BE49-F238E27FC236}">
                <a16:creationId xmlns:a16="http://schemas.microsoft.com/office/drawing/2014/main" id="{8A033202-6774-F383-6E5D-475F30DFF5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4">
            <a:extLst>
              <a:ext uri="{FF2B5EF4-FFF2-40B4-BE49-F238E27FC236}">
                <a16:creationId xmlns:a16="http://schemas.microsoft.com/office/drawing/2014/main" id="{0B93D544-9FF6-85E7-7497-77CEF69A7B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0999" y="560295"/>
            <a:ext cx="697005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&amp; Tax Planning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4129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Strategic tax planning can save millions in transaction proceeds</a:t>
            </a:r>
          </a:p>
        </p:txBody>
      </p:sp>
      <p:sp>
        <p:nvSpPr>
          <p:cNvPr id="5" name="Text 3"/>
          <p:cNvSpPr/>
          <p:nvPr/>
        </p:nvSpPr>
        <p:spPr>
          <a:xfrm>
            <a:off x="658906" y="1724024"/>
            <a:ext cx="2765612" cy="2138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Tax Considerations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58906" y="1961388"/>
            <a:ext cx="3554506" cy="860089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Capital gains treatment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vs stock sale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and federal optimization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Installment sale benefits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58906" y="3371936"/>
            <a:ext cx="2765612" cy="2138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Wealth Preservation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58906" y="3606701"/>
            <a:ext cx="2765612" cy="708124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Estate planning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structures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protection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926106" y="1737657"/>
            <a:ext cx="2765612" cy="2138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Deal Structure Options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26106" y="1975120"/>
            <a:ext cx="2855259" cy="868852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All-cash transaction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Earnouts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Seller financing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 rollover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26106" y="3371936"/>
            <a:ext cx="2765612" cy="2138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Post-Exit Planning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26106" y="3640880"/>
            <a:ext cx="2209800" cy="613522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strategy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Income replacement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Retirement planning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Work with qualified tax and financial advisors early in the planning process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0999" y="434788"/>
            <a:ext cx="6136341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Pitfalls to Avoid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815788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Learn from others' mistakes and protect your exit value</a:t>
            </a:r>
          </a:p>
        </p:txBody>
      </p:sp>
      <p:sp>
        <p:nvSpPr>
          <p:cNvPr id="5" name="Text 3"/>
          <p:cNvSpPr/>
          <p:nvPr/>
        </p:nvSpPr>
        <p:spPr>
          <a:xfrm>
            <a:off x="380999" y="1385292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Waiting Too Long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80999" y="1625203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exit planning only when you're ready to sell leaves money on the table and limits your options.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4648200" y="1387560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Owner Dependency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4648200" y="1627471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heavily discount businesses that can't operate without the owner. Build management depth early.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380999" y="2217749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Poor Financial Records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380999" y="2457660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Incomplete or disorganized financials raise red flags and complicate due diligence, reducing buyer confidence.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4" name="Text 12"/>
          <p:cNvSpPr/>
          <p:nvPr/>
        </p:nvSpPr>
        <p:spPr>
          <a:xfrm>
            <a:off x="4648200" y="2215481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Customer Concentration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648200" y="2455392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Relying on a few large customers creates significant risk. Diversify your customer base to maximize value.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380999" y="3055739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Ignoring Tax Planning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380999" y="3295650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Last-minute tax structuring provides limited benefits. Early planning unlocks significant tax savings opportunities.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4648200" y="3055739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Emotional Decision Making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4648200" y="3295650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Letting emotions drive the process leads to poor decisions. Maintain objectivity with professional guidance.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380999" y="3886217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Undocumented Processes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24" name="Text 22"/>
          <p:cNvSpPr/>
          <p:nvPr/>
        </p:nvSpPr>
        <p:spPr>
          <a:xfrm>
            <a:off x="380999" y="4126128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Tribal knowledge without documentation makes transition risky. Document all critical processes and procedures.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4648200" y="3880657"/>
            <a:ext cx="373380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No Succession Plan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4648200" y="4120568"/>
            <a:ext cx="373380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clear succession, unexpected events can devastate business value. Plan for all contingencies.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8" name="Text 26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Proactive planning prevents these common mistakes and preserves business value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8">
            <a:extLst>
              <a:ext uri="{FF2B5EF4-FFF2-40B4-BE49-F238E27FC236}">
                <a16:creationId xmlns:a16="http://schemas.microsoft.com/office/drawing/2014/main" id="{DF01C6A3-4E14-F3BA-BE0D-A62493FDC0EB}"/>
              </a:ext>
            </a:extLst>
          </p:cNvPr>
          <p:cNvSpPr>
            <a:spLocks/>
          </p:cNvSpPr>
          <p:nvPr/>
        </p:nvSpPr>
        <p:spPr>
          <a:xfrm>
            <a:off x="4064049" y="1482923"/>
            <a:ext cx="3629020" cy="1435001"/>
          </a:xfrm>
          <a:prstGeom prst="roundRect">
            <a:avLst>
              <a:gd name="adj" fmla="val 551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1">
            <a:extLst>
              <a:ext uri="{FF2B5EF4-FFF2-40B4-BE49-F238E27FC236}">
                <a16:creationId xmlns:a16="http://schemas.microsoft.com/office/drawing/2014/main" id="{1758C969-E9DF-B2E2-A7CB-BD71F397AED2}"/>
              </a:ext>
            </a:extLst>
          </p:cNvPr>
          <p:cNvSpPr>
            <a:spLocks/>
          </p:cNvSpPr>
          <p:nvPr/>
        </p:nvSpPr>
        <p:spPr>
          <a:xfrm>
            <a:off x="4086249" y="2994123"/>
            <a:ext cx="3629020" cy="1435001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11">
            <a:extLst>
              <a:ext uri="{FF2B5EF4-FFF2-40B4-BE49-F238E27FC236}">
                <a16:creationId xmlns:a16="http://schemas.microsoft.com/office/drawing/2014/main" id="{7DB39176-D50A-06AD-E221-5B2360EC3F15}"/>
              </a:ext>
            </a:extLst>
          </p:cNvPr>
          <p:cNvSpPr>
            <a:spLocks/>
          </p:cNvSpPr>
          <p:nvPr/>
        </p:nvSpPr>
        <p:spPr>
          <a:xfrm>
            <a:off x="380849" y="1482923"/>
            <a:ext cx="3629020" cy="1435001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8">
            <a:extLst>
              <a:ext uri="{FF2B5EF4-FFF2-40B4-BE49-F238E27FC236}">
                <a16:creationId xmlns:a16="http://schemas.microsoft.com/office/drawing/2014/main" id="{25BA7159-3CAE-76A5-F42B-1EB5D554A715}"/>
              </a:ext>
            </a:extLst>
          </p:cNvPr>
          <p:cNvSpPr>
            <a:spLocks/>
          </p:cNvSpPr>
          <p:nvPr/>
        </p:nvSpPr>
        <p:spPr>
          <a:xfrm>
            <a:off x="380849" y="2994123"/>
            <a:ext cx="3629020" cy="1435001"/>
          </a:xfrm>
          <a:prstGeom prst="roundRect">
            <a:avLst>
              <a:gd name="adj" fmla="val 5517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52450"/>
            <a:ext cx="673697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Your Exit Planning Team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Assembling the right team of advisors is critical to exit success</a:t>
            </a:r>
          </a:p>
        </p:txBody>
      </p:sp>
      <p:sp>
        <p:nvSpPr>
          <p:cNvPr id="8" name="Text 6"/>
          <p:cNvSpPr/>
          <p:nvPr/>
        </p:nvSpPr>
        <p:spPr>
          <a:xfrm>
            <a:off x="668312" y="3299598"/>
            <a:ext cx="2409847" cy="1827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Transaction Advisor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668312" y="3558558"/>
            <a:ext cx="240984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Manages transaction process, identifies buyers, negotiates terms, maximizes sale value.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373711" y="1703660"/>
            <a:ext cx="2387348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CPA / Tax Advisor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4373711" y="1962621"/>
            <a:ext cx="2387348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Structures deal for tax efficiency, ensures financial records are transaction-ready, advises on tax implications.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4" name="Text 12"/>
          <p:cNvSpPr/>
          <p:nvPr/>
        </p:nvSpPr>
        <p:spPr>
          <a:xfrm>
            <a:off x="4395910" y="3223399"/>
            <a:ext cx="2365148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Attorney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395910" y="3482360"/>
            <a:ext cx="2365148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Handles legal documentation, reviews agreements, manages regulatory compliance, protects your interests.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668310" y="1703660"/>
            <a:ext cx="2284407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Wealth Manager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668310" y="1962621"/>
            <a:ext cx="2284407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 for post-exit wealth management, investment strategy, retirement planning, and estate planning integration.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00"/>
              </a:lnSpc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Each advisor brings specialized expertise essential to a successful exit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2">
            <a:extLst>
              <a:ext uri="{FF2B5EF4-FFF2-40B4-BE49-F238E27FC236}">
                <a16:creationId xmlns:a16="http://schemas.microsoft.com/office/drawing/2014/main" id="{D682E339-EDA8-7AF4-CBDA-3B112B424E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506725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14F510E2-D1A4-EB4D-A417-364376F050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0">
            <a:extLst>
              <a:ext uri="{FF2B5EF4-FFF2-40B4-BE49-F238E27FC236}">
                <a16:creationId xmlns:a16="http://schemas.microsoft.com/office/drawing/2014/main" id="{5124C281-A975-2B33-60C2-2966422B95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4">
            <a:extLst>
              <a:ext uri="{FF2B5EF4-FFF2-40B4-BE49-F238E27FC236}">
                <a16:creationId xmlns:a16="http://schemas.microsoft.com/office/drawing/2014/main" id="{6EDD02AF-213D-D0B1-0B01-BFB55A0AFE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52450"/>
            <a:ext cx="652182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Preparing for Due Diligence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Thorough preparation accelerates the process and maintains deal momentum</a:t>
            </a:r>
          </a:p>
        </p:txBody>
      </p:sp>
      <p:sp>
        <p:nvSpPr>
          <p:cNvPr id="5" name="Text 3"/>
          <p:cNvSpPr/>
          <p:nvPr/>
        </p:nvSpPr>
        <p:spPr>
          <a:xfrm>
            <a:off x="600634" y="1724025"/>
            <a:ext cx="2814919" cy="177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Documentation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00634" y="1995749"/>
            <a:ext cx="3204882" cy="871984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years financial statements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Tax returns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of earnings analysis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and contracts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00634" y="3289420"/>
            <a:ext cx="2814919" cy="177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&amp; Compliance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00634" y="3555512"/>
            <a:ext cx="2604247" cy="68524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Corporate documents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contracts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documentation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867834" y="1724025"/>
            <a:ext cx="2814919" cy="177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 &amp; HR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67834" y="1995749"/>
            <a:ext cx="2649071" cy="871984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Organizational chart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agreements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 plans</a:t>
            </a:r>
            <a:endParaRPr lang="en-US" sz="1200" dirty="0"/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procedures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67834" y="3289420"/>
            <a:ext cx="2814919" cy="177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&amp; Market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67834" y="3566651"/>
            <a:ext cx="3034553" cy="68524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plan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analysis</a:t>
            </a:r>
            <a:endParaRPr lang="en-US" sz="12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1200" dirty="0">
              <a:solidFill>
                <a:srgbClr val="1E3A5F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Well-organized due </a:t>
            </a:r>
            <a:r>
              <a:rPr lang="en-US" sz="1050" i="1" dirty="0">
                <a:solidFill>
                  <a:srgbClr val="5A6C7D"/>
                </a:solidFill>
                <a:latin typeface="Arial" pitchFamily="34" charset="0"/>
                <a:cs typeface="Arial" pitchFamily="34" charset="-120"/>
              </a:rPr>
              <a:t>diligence</a:t>
            </a:r>
            <a:r>
              <a:rPr lang="en-US" sz="1000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materials demonstrate professionalism and build buyer confidence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979</Words>
  <Application>Microsoft Macintosh PowerPoint</Application>
  <PresentationFormat>On-screen Show (16:9)</PresentationFormat>
  <Paragraphs>190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Exit Planning Presentation Deck</dc:title>
  <dc:subject>PptxGenJS Presentation</dc:subject>
  <dc:creator>Exit Planning Presentation</dc:creator>
  <cp:lastModifiedBy>Paige Freel</cp:lastModifiedBy>
  <cp:revision>30</cp:revision>
  <dcterms:created xsi:type="dcterms:W3CDTF">2026-01-20T17:37:43Z</dcterms:created>
  <dcterms:modified xsi:type="dcterms:W3CDTF">2026-01-20T19:14:55Z</dcterms:modified>
</cp:coreProperties>
</file>