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A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70" d="100"/>
          <a:sy n="170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3880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62403" y="1752600"/>
            <a:ext cx="7219193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500"/>
              </a:lnSpc>
              <a:spcAft>
                <a:spcPts val="1200"/>
              </a:spcAft>
              <a:buNone/>
            </a:pPr>
            <a:r>
              <a:rPr lang="en-US" sz="4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Business Value Drivers</a:t>
            </a:r>
            <a:endParaRPr lang="en-US" sz="4500" dirty="0"/>
          </a:p>
        </p:txBody>
      </p:sp>
      <p:sp>
        <p:nvSpPr>
          <p:cNvPr id="3" name="Text 1"/>
          <p:cNvSpPr/>
          <p:nvPr/>
        </p:nvSpPr>
        <p:spPr>
          <a:xfrm>
            <a:off x="1111160" y="2381250"/>
            <a:ext cx="6921677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700"/>
              </a:lnSpc>
              <a:spcAft>
                <a:spcPts val="2400"/>
              </a:spcAft>
              <a:buNone/>
            </a:pPr>
            <a:r>
              <a:rPr lang="en-US" sz="225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Understanding What Makes Your Business Valuable</a:t>
            </a:r>
            <a:endParaRPr lang="en-US" sz="2250" dirty="0"/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FED5AE1F-B7F0-D6F4-C3C8-B942EEAC7EF0}"/>
              </a:ext>
            </a:extLst>
          </p:cNvPr>
          <p:cNvSpPr/>
          <p:nvPr/>
        </p:nvSpPr>
        <p:spPr>
          <a:xfrm>
            <a:off x="3227372" y="3867395"/>
            <a:ext cx="268924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500" b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[Your Firm Name &amp; Logo]</a:t>
            </a: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49D03B36-E6B3-5D0C-0764-2F2478D6E837}"/>
              </a:ext>
            </a:extLst>
          </p:cNvPr>
          <p:cNvSpPr/>
          <p:nvPr/>
        </p:nvSpPr>
        <p:spPr>
          <a:xfrm>
            <a:off x="3764017" y="4214015"/>
            <a:ext cx="1615961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buNone/>
            </a:pPr>
            <a:r>
              <a:rPr lang="en-US" sz="12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[Contact Information]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FEB2B794-C99F-381C-C603-308CB6036297}"/>
              </a:ext>
            </a:extLst>
          </p:cNvPr>
          <p:cNvSpPr/>
          <p:nvPr/>
        </p:nvSpPr>
        <p:spPr>
          <a:xfrm>
            <a:off x="3764017" y="4427285"/>
            <a:ext cx="1615961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buNone/>
            </a:pPr>
            <a:r>
              <a:rPr lang="en-US" sz="12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[Website]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14">
            <a:extLst>
              <a:ext uri="{FF2B5EF4-FFF2-40B4-BE49-F238E27FC236}">
                <a16:creationId xmlns:a16="http://schemas.microsoft.com/office/drawing/2014/main" id="{6685ED7D-7D81-DF21-4278-494E087DAA3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6806" y="3817759"/>
            <a:ext cx="8386191" cy="650975"/>
          </a:xfrm>
          <a:prstGeom prst="roundRect">
            <a:avLst>
              <a:gd name="adj" fmla="val 5926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6" name="Text 4">
            <a:extLst>
              <a:ext uri="{FF2B5EF4-FFF2-40B4-BE49-F238E27FC236}">
                <a16:creationId xmlns:a16="http://schemas.microsoft.com/office/drawing/2014/main" id="{1EF0DC8A-9C30-9C92-3CC9-3CF084B57AA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6807" y="3013427"/>
            <a:ext cx="8386191" cy="650974"/>
          </a:xfrm>
          <a:prstGeom prst="roundRect">
            <a:avLst>
              <a:gd name="adj" fmla="val 15468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6809" y="1413439"/>
            <a:ext cx="8386191" cy="650974"/>
          </a:xfrm>
          <a:prstGeom prst="roundRect">
            <a:avLst>
              <a:gd name="adj" fmla="val 15468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5" name="Text 14">
            <a:extLst>
              <a:ext uri="{FF2B5EF4-FFF2-40B4-BE49-F238E27FC236}">
                <a16:creationId xmlns:a16="http://schemas.microsoft.com/office/drawing/2014/main" id="{45A08333-99BE-3C0F-5B0F-4A6E2573D57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6807" y="2211485"/>
            <a:ext cx="8386191" cy="650975"/>
          </a:xfrm>
          <a:prstGeom prst="roundRect">
            <a:avLst>
              <a:gd name="adj" fmla="val 5926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" name="Text 0"/>
          <p:cNvSpPr/>
          <p:nvPr/>
        </p:nvSpPr>
        <p:spPr>
          <a:xfrm>
            <a:off x="376809" y="541245"/>
            <a:ext cx="7353925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Creating an Improvement Roadmap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922245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900"/>
              </a:spcAft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Systematic approach to strengthening value drivers</a:t>
            </a:r>
          </a:p>
        </p:txBody>
      </p:sp>
      <p:sp>
        <p:nvSpPr>
          <p:cNvPr id="5" name="Text 3"/>
          <p:cNvSpPr/>
          <p:nvPr/>
        </p:nvSpPr>
        <p:spPr>
          <a:xfrm>
            <a:off x="376809" y="1566629"/>
            <a:ext cx="42748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3000"/>
              </a:lnSpc>
              <a:spcAft>
                <a:spcPts val="600"/>
              </a:spcAft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</a:rPr>
              <a:t>1</a:t>
            </a:r>
          </a:p>
        </p:txBody>
      </p:sp>
      <p:sp>
        <p:nvSpPr>
          <p:cNvPr id="7" name="Text 5"/>
          <p:cNvSpPr/>
          <p:nvPr/>
        </p:nvSpPr>
        <p:spPr>
          <a:xfrm>
            <a:off x="1141801" y="1570694"/>
            <a:ext cx="7245196" cy="1723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Assess Current State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141801" y="1791014"/>
            <a:ext cx="7245196" cy="163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Evaluate each value driver objectively. Identify strengths and weaknesses compared to market expectations.</a:t>
            </a:r>
            <a:endParaRPr lang="en-US" sz="975" dirty="0">
              <a:solidFill>
                <a:srgbClr val="1E3A5F"/>
              </a:solidFill>
            </a:endParaRPr>
          </a:p>
        </p:txBody>
      </p:sp>
      <p:sp>
        <p:nvSpPr>
          <p:cNvPr id="10" name="Text 8"/>
          <p:cNvSpPr/>
          <p:nvPr/>
        </p:nvSpPr>
        <p:spPr>
          <a:xfrm>
            <a:off x="376809" y="2350512"/>
            <a:ext cx="42748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3000"/>
              </a:lnSpc>
              <a:spcAft>
                <a:spcPts val="600"/>
              </a:spcAft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</a:rPr>
              <a:t>2</a:t>
            </a:r>
          </a:p>
        </p:txBody>
      </p:sp>
      <p:sp>
        <p:nvSpPr>
          <p:cNvPr id="12" name="Text 10"/>
          <p:cNvSpPr/>
          <p:nvPr/>
        </p:nvSpPr>
        <p:spPr>
          <a:xfrm>
            <a:off x="1141801" y="2350512"/>
            <a:ext cx="7245196" cy="1653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Prioritize Initiatives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141801" y="2570946"/>
            <a:ext cx="7245196" cy="15671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 on high-impact improvements that address critical weaknesses or enhance key strengths.</a:t>
            </a:r>
            <a:endParaRPr lang="en-US" sz="975" dirty="0">
              <a:solidFill>
                <a:srgbClr val="1E3A5F"/>
              </a:solidFill>
            </a:endParaRPr>
          </a:p>
        </p:txBody>
      </p:sp>
      <p:sp>
        <p:nvSpPr>
          <p:cNvPr id="15" name="Text 13"/>
          <p:cNvSpPr/>
          <p:nvPr/>
        </p:nvSpPr>
        <p:spPr>
          <a:xfrm>
            <a:off x="376807" y="3139326"/>
            <a:ext cx="42748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3000"/>
              </a:lnSpc>
              <a:spcAft>
                <a:spcPts val="600"/>
              </a:spcAft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</a:rPr>
              <a:t>3</a:t>
            </a:r>
          </a:p>
        </p:txBody>
      </p:sp>
      <p:sp>
        <p:nvSpPr>
          <p:cNvPr id="17" name="Text 15"/>
          <p:cNvSpPr/>
          <p:nvPr/>
        </p:nvSpPr>
        <p:spPr>
          <a:xfrm>
            <a:off x="1141799" y="3163237"/>
            <a:ext cx="7245196" cy="221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Develop Action Plans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141799" y="3384098"/>
            <a:ext cx="7245196" cy="2095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specific initiatives with timelines, responsibilities, and measurable outcomes.</a:t>
            </a:r>
            <a:endParaRPr lang="en-US" sz="975" dirty="0">
              <a:solidFill>
                <a:srgbClr val="1E3A5F"/>
              </a:solidFill>
            </a:endParaRPr>
          </a:p>
        </p:txBody>
      </p:sp>
      <p:sp>
        <p:nvSpPr>
          <p:cNvPr id="20" name="Text 18"/>
          <p:cNvSpPr/>
          <p:nvPr/>
        </p:nvSpPr>
        <p:spPr>
          <a:xfrm>
            <a:off x="376806" y="3945400"/>
            <a:ext cx="42748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>
              <a:lnSpc>
                <a:spcPts val="3000"/>
              </a:lnSpc>
              <a:spcAft>
                <a:spcPts val="600"/>
              </a:spcAft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</a:rPr>
              <a:t>4</a:t>
            </a:r>
          </a:p>
        </p:txBody>
      </p:sp>
      <p:sp>
        <p:nvSpPr>
          <p:cNvPr id="22" name="Text 20"/>
          <p:cNvSpPr/>
          <p:nvPr/>
        </p:nvSpPr>
        <p:spPr>
          <a:xfrm>
            <a:off x="1141799" y="3949504"/>
            <a:ext cx="7245196" cy="2210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Monitor Progress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1141799" y="4170365"/>
            <a:ext cx="7245196" cy="2095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KPIs, measure improvements, and adjust strategy based on results and market feedback.</a:t>
            </a:r>
            <a:endParaRPr lang="en-US" sz="975" dirty="0">
              <a:solidFill>
                <a:srgbClr val="1E3A5F"/>
              </a:solidFill>
            </a:endParaRPr>
          </a:p>
        </p:txBody>
      </p:sp>
      <p:sp>
        <p:nvSpPr>
          <p:cNvPr id="24" name="Text 22"/>
          <p:cNvSpPr/>
          <p:nvPr/>
        </p:nvSpPr>
        <p:spPr>
          <a:xfrm>
            <a:off x="381000" y="4737199"/>
            <a:ext cx="8549640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1000" i="1" dirty="0">
                <a:solidFill>
                  <a:srgbClr val="5A6C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Begin value driver improvements 3-5 years before planned exit for maximum impact</a:t>
            </a:r>
            <a:endParaRPr lang="en-US" sz="1000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552450"/>
            <a:ext cx="729396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Measuring Value Driver Improvement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933450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900"/>
              </a:spcAft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Track key metrics to quantify progress and demonstrate value growth</a:t>
            </a:r>
          </a:p>
        </p:txBody>
      </p:sp>
      <p:sp>
        <p:nvSpPr>
          <p:cNvPr id="4" name="Text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1520874"/>
            <a:ext cx="4053214" cy="1409700"/>
          </a:xfrm>
          <a:prstGeom prst="roundRect">
            <a:avLst>
              <a:gd name="adj" fmla="val 4324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16720" y="1700438"/>
            <a:ext cx="214147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125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Metrics</a:t>
            </a:r>
            <a:endParaRPr lang="en-US" sz="1125" dirty="0"/>
          </a:p>
        </p:txBody>
      </p:sp>
      <p:sp>
        <p:nvSpPr>
          <p:cNvPr id="6" name="Text 4"/>
          <p:cNvSpPr/>
          <p:nvPr/>
        </p:nvSpPr>
        <p:spPr>
          <a:xfrm>
            <a:off x="612098" y="1929038"/>
            <a:ext cx="1808813" cy="987326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CAGR</a:t>
            </a:r>
            <a:endParaRPr lang="en-US" sz="1000" dirty="0"/>
          </a:p>
          <a:p>
            <a:pPr marL="76200" indent="-76200" algn="l"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EBITDA margin %</a:t>
            </a:r>
            <a:endParaRPr lang="en-US" sz="1000" dirty="0"/>
          </a:p>
          <a:p>
            <a:pPr marL="76200" indent="-76200" algn="l"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cash flow</a:t>
            </a:r>
            <a:endParaRPr lang="en-US" sz="1000" dirty="0"/>
          </a:p>
          <a:p>
            <a:pPr marL="76200" indent="-76200" algn="l"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 capital efficiency</a:t>
            </a:r>
            <a:endParaRPr lang="en-US" sz="1000" dirty="0"/>
          </a:p>
        </p:txBody>
      </p:sp>
      <p:sp>
        <p:nvSpPr>
          <p:cNvPr id="7" name="Text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3006774"/>
            <a:ext cx="4053214" cy="1409700"/>
          </a:xfrm>
          <a:prstGeom prst="roundRect">
            <a:avLst>
              <a:gd name="adj" fmla="val 4324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16720" y="3237089"/>
            <a:ext cx="2193936" cy="1967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125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Customer Metrics</a:t>
            </a:r>
            <a:endParaRPr lang="en-US" sz="1125" dirty="0"/>
          </a:p>
        </p:txBody>
      </p:sp>
      <p:sp>
        <p:nvSpPr>
          <p:cNvPr id="9" name="Text 7"/>
          <p:cNvSpPr/>
          <p:nvPr/>
        </p:nvSpPr>
        <p:spPr>
          <a:xfrm>
            <a:off x="612098" y="3465690"/>
            <a:ext cx="1958715" cy="923925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buSzPct val="100000"/>
              <a:buChar char="•"/>
            </a:pPr>
            <a:r>
              <a:rPr lang="en-US" sz="10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retention rate</a:t>
            </a:r>
            <a:endParaRPr lang="en-US" sz="10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0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concentration</a:t>
            </a:r>
            <a:endParaRPr lang="en-US" sz="10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0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Recurring revenue %</a:t>
            </a:r>
            <a:endParaRPr lang="en-US" sz="10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0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lifetime value</a:t>
            </a:r>
            <a:endParaRPr lang="en-US" sz="1000" dirty="0">
              <a:solidFill>
                <a:srgbClr val="1E3A5F"/>
              </a:solidFill>
            </a:endParaRPr>
          </a:p>
        </p:txBody>
      </p:sp>
      <p:sp>
        <p:nvSpPr>
          <p:cNvPr id="10" name="Text 8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37895" y="1520874"/>
            <a:ext cx="4053213" cy="1409700"/>
          </a:xfrm>
          <a:prstGeom prst="roundRect">
            <a:avLst>
              <a:gd name="adj" fmla="val 4324"/>
            </a:avLst>
          </a:prstGeom>
          <a:solidFill>
            <a:srgbClr val="4A7BA7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773616" y="1700438"/>
            <a:ext cx="220517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125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Operational Metrics</a:t>
            </a:r>
            <a:endParaRPr lang="en-US" sz="1125" dirty="0"/>
          </a:p>
        </p:txBody>
      </p:sp>
      <p:sp>
        <p:nvSpPr>
          <p:cNvPr id="12" name="Text 10"/>
          <p:cNvSpPr/>
          <p:nvPr/>
        </p:nvSpPr>
        <p:spPr>
          <a:xfrm>
            <a:off x="4768994" y="1929038"/>
            <a:ext cx="2106118" cy="987326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documentation %</a:t>
            </a:r>
            <a:endParaRPr lang="en-US" sz="1000" dirty="0"/>
          </a:p>
          <a:p>
            <a:pPr marL="76200" indent="-76200" algn="l"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Employee turnover rate</a:t>
            </a:r>
            <a:endParaRPr lang="en-US" sz="1000" dirty="0"/>
          </a:p>
          <a:p>
            <a:pPr marL="76200" indent="-76200" algn="l"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Operating efficiency ratios</a:t>
            </a:r>
            <a:endParaRPr lang="en-US" sz="1000" dirty="0"/>
          </a:p>
          <a:p>
            <a:pPr marL="76200" indent="-76200" algn="l"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control metrics</a:t>
            </a:r>
            <a:endParaRPr lang="en-US" sz="1000" dirty="0"/>
          </a:p>
        </p:txBody>
      </p:sp>
      <p:sp>
        <p:nvSpPr>
          <p:cNvPr id="13" name="Text 1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37895" y="3006774"/>
            <a:ext cx="4053213" cy="1409700"/>
          </a:xfrm>
          <a:prstGeom prst="roundRect">
            <a:avLst>
              <a:gd name="adj" fmla="val 4324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4773616" y="3237090"/>
            <a:ext cx="220517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125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Strategic Metrics</a:t>
            </a:r>
            <a:endParaRPr lang="en-US" sz="1125" dirty="0"/>
          </a:p>
        </p:txBody>
      </p:sp>
      <p:sp>
        <p:nvSpPr>
          <p:cNvPr id="15" name="Text 13"/>
          <p:cNvSpPr/>
          <p:nvPr/>
        </p:nvSpPr>
        <p:spPr>
          <a:xfrm>
            <a:off x="4768994" y="3465690"/>
            <a:ext cx="1978702" cy="923925"/>
          </a:xfrm>
          <a:prstGeom prst="rect">
            <a:avLst/>
          </a:prstGeom>
          <a:noFill/>
          <a:ln/>
        </p:spPr>
        <p:txBody>
          <a:bodyPr wrap="square" lIns="76200" tIns="0" rIns="0" bIns="0" rtlCol="0" anchor="t"/>
          <a:lstStyle/>
          <a:p>
            <a:pPr marL="76200" indent="-76200" algn="l">
              <a:buSzPct val="100000"/>
              <a:buChar char="•"/>
            </a:pPr>
            <a:r>
              <a:rPr lang="en-US" sz="10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share growth</a:t>
            </a:r>
            <a:endParaRPr lang="en-US" sz="10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0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 awareness scores</a:t>
            </a:r>
            <a:endParaRPr lang="en-US" sz="10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0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Innovation pipeline</a:t>
            </a:r>
            <a:endParaRPr lang="en-US" sz="1000" dirty="0">
              <a:solidFill>
                <a:srgbClr val="1E3A5F"/>
              </a:solidFill>
            </a:endParaRPr>
          </a:p>
          <a:p>
            <a:pPr marL="76200" indent="-76200" algn="l">
              <a:buSzPct val="100000"/>
              <a:buChar char="•"/>
            </a:pPr>
            <a:r>
              <a:rPr lang="en-US" sz="10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Owner dependency score</a:t>
            </a:r>
            <a:endParaRPr lang="en-US" sz="1000" dirty="0">
              <a:solidFill>
                <a:srgbClr val="1E3A5F"/>
              </a:solidFill>
            </a:endParaRPr>
          </a:p>
        </p:txBody>
      </p:sp>
      <p:sp>
        <p:nvSpPr>
          <p:cNvPr id="16" name="Text 14"/>
          <p:cNvSpPr/>
          <p:nvPr/>
        </p:nvSpPr>
        <p:spPr>
          <a:xfrm>
            <a:off x="381000" y="4737199"/>
            <a:ext cx="8549640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1000" i="1" dirty="0">
                <a:solidFill>
                  <a:srgbClr val="5A6C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Regular valuation updates help track the impact of value driver improvements</a:t>
            </a:r>
            <a:endParaRPr lang="en-US" sz="1000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38462" y="2139370"/>
            <a:ext cx="8267075" cy="5180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500"/>
              </a:lnSpc>
              <a:spcAft>
                <a:spcPts val="1800"/>
              </a:spcAft>
              <a:buNone/>
            </a:pPr>
            <a:r>
              <a:rPr lang="en-US" sz="4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you!</a:t>
            </a:r>
            <a:endParaRPr lang="en-US" sz="4500" dirty="0"/>
          </a:p>
        </p:txBody>
      </p:sp>
      <p:sp>
        <p:nvSpPr>
          <p:cNvPr id="8" name="Text 3">
            <a:extLst>
              <a:ext uri="{FF2B5EF4-FFF2-40B4-BE49-F238E27FC236}">
                <a16:creationId xmlns:a16="http://schemas.microsoft.com/office/drawing/2014/main" id="{9BD8E038-B9B8-15C6-54FE-0F9D29DA7CE7}"/>
              </a:ext>
            </a:extLst>
          </p:cNvPr>
          <p:cNvSpPr/>
          <p:nvPr/>
        </p:nvSpPr>
        <p:spPr>
          <a:xfrm>
            <a:off x="3227372" y="3867395"/>
            <a:ext cx="268924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500" b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[Your Firm Name &amp; Logo]</a:t>
            </a:r>
            <a:endParaRPr lang="en-US" sz="1500" dirty="0">
              <a:solidFill>
                <a:schemeClr val="bg1"/>
              </a:solidFill>
            </a:endParaRPr>
          </a:p>
        </p:txBody>
      </p:sp>
      <p:sp>
        <p:nvSpPr>
          <p:cNvPr id="9" name="Text 4">
            <a:extLst>
              <a:ext uri="{FF2B5EF4-FFF2-40B4-BE49-F238E27FC236}">
                <a16:creationId xmlns:a16="http://schemas.microsoft.com/office/drawing/2014/main" id="{34C4A1D9-F1D1-106B-A303-7BCEB67EC260}"/>
              </a:ext>
            </a:extLst>
          </p:cNvPr>
          <p:cNvSpPr/>
          <p:nvPr/>
        </p:nvSpPr>
        <p:spPr>
          <a:xfrm>
            <a:off x="3764017" y="4214015"/>
            <a:ext cx="1615961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buNone/>
            </a:pPr>
            <a:r>
              <a:rPr lang="en-US" sz="12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[Contact Information]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" name="Text 5">
            <a:extLst>
              <a:ext uri="{FF2B5EF4-FFF2-40B4-BE49-F238E27FC236}">
                <a16:creationId xmlns:a16="http://schemas.microsoft.com/office/drawing/2014/main" id="{5E6391D9-E285-A303-DB5C-DE0B889E95CA}"/>
              </a:ext>
            </a:extLst>
          </p:cNvPr>
          <p:cNvSpPr/>
          <p:nvPr/>
        </p:nvSpPr>
        <p:spPr>
          <a:xfrm>
            <a:off x="3764017" y="4427285"/>
            <a:ext cx="1615961" cy="2132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680"/>
              </a:lnSpc>
              <a:buNone/>
            </a:pPr>
            <a:r>
              <a:rPr lang="en-US" sz="12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[Website]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581025"/>
            <a:ext cx="607226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Are Value Drivers?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962025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900"/>
              </a:spcAft>
              <a:buNone/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specific factors that make a business attractive to buyers and influence its market value.</a:t>
            </a:r>
            <a:endParaRPr lang="en-US" sz="1350" dirty="0"/>
          </a:p>
        </p:txBody>
      </p:sp>
      <p:sp>
        <p:nvSpPr>
          <p:cNvPr id="4" name="Text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1657350"/>
            <a:ext cx="4038600" cy="1828800"/>
          </a:xfrm>
          <a:prstGeom prst="roundRect">
            <a:avLst>
              <a:gd name="adj" fmla="val 3333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33400" y="1809750"/>
            <a:ext cx="380847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5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Business Owners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33400" y="2152650"/>
            <a:ext cx="3733800" cy="1181100"/>
          </a:xfrm>
          <a:prstGeom prst="rect">
            <a:avLst/>
          </a:prstGeom>
          <a:noFill/>
          <a:ln/>
        </p:spPr>
        <p:txBody>
          <a:bodyPr wrap="square" lIns="95250" tIns="0" rIns="0" bIns="0" rtlCol="0" anchor="t"/>
          <a:lstStyle/>
          <a:p>
            <a:pPr marL="95250" indent="-95250" algn="l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Identify areas to improve value</a:t>
            </a:r>
            <a:endParaRPr lang="en-US" sz="1200" dirty="0">
              <a:solidFill>
                <a:srgbClr val="1E3A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-95250" algn="l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Focus resources effectively</a:t>
            </a:r>
            <a:endParaRPr lang="en-US" sz="1200" dirty="0">
              <a:solidFill>
                <a:srgbClr val="1E3A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-95250" algn="l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Prepare for eventual sale</a:t>
            </a:r>
            <a:endParaRPr lang="en-US" sz="1200" dirty="0">
              <a:solidFill>
                <a:srgbClr val="1E3A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-95250" algn="l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Increase valuation multiples</a:t>
            </a:r>
            <a:endParaRPr lang="en-US" sz="1200" dirty="0">
              <a:solidFill>
                <a:srgbClr val="1E3A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5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724400" y="1657350"/>
            <a:ext cx="4038600" cy="1828800"/>
          </a:xfrm>
          <a:prstGeom prst="roundRect">
            <a:avLst>
              <a:gd name="adj" fmla="val 3333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876800" y="1809750"/>
            <a:ext cx="380847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600"/>
              </a:spcAft>
              <a:buNone/>
            </a:pPr>
            <a:r>
              <a:rPr lang="en-US" sz="15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Buyers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876800" y="2152650"/>
            <a:ext cx="3733800" cy="1181100"/>
          </a:xfrm>
          <a:prstGeom prst="rect">
            <a:avLst/>
          </a:prstGeom>
          <a:noFill/>
          <a:ln/>
        </p:spPr>
        <p:txBody>
          <a:bodyPr wrap="square" lIns="95250" tIns="0" rIns="0" bIns="0" rtlCol="0" anchor="t"/>
          <a:lstStyle/>
          <a:p>
            <a:pPr marL="95250" indent="-95250" algn="l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Assess risk and opportunity</a:t>
            </a:r>
            <a:endParaRPr lang="en-US" sz="1200" dirty="0">
              <a:solidFill>
                <a:srgbClr val="1E3A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-95250" algn="l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Determine fair market value</a:t>
            </a:r>
            <a:endParaRPr lang="en-US" sz="1200" dirty="0">
              <a:solidFill>
                <a:srgbClr val="1E3A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-95250" algn="l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Evaluate growth potential</a:t>
            </a:r>
            <a:endParaRPr lang="en-US" sz="1200" dirty="0">
              <a:solidFill>
                <a:srgbClr val="1E3A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indent="-95250" algn="l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E3A5F"/>
                </a:solidFill>
                <a:latin typeface="Arial" panose="020B0604020202020204" pitchFamily="34" charset="0"/>
                <a:ea typeface="Arial" pitchFamily="34" charset="-122"/>
                <a:cs typeface="Arial" panose="020B0604020202020204" pitchFamily="34" charset="0"/>
              </a:rPr>
              <a:t>Identify integration challenges</a:t>
            </a:r>
            <a:endParaRPr lang="en-US" sz="1200" dirty="0">
              <a:solidFill>
                <a:srgbClr val="1E3A5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381000" y="4737199"/>
            <a:ext cx="8549640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050" i="1" dirty="0">
                <a:solidFill>
                  <a:srgbClr val="5A6C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Strong value drivers can increase business valuation by 2-4x comparable market multiples</a:t>
            </a:r>
            <a:endParaRPr lang="en-US" sz="105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571054"/>
            <a:ext cx="6289623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Performance Drivers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952054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900"/>
              </a:spcAft>
              <a:buNone/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Strong financials are the foundation of business value</a:t>
            </a:r>
          </a:p>
        </p:txBody>
      </p:sp>
      <p:sp>
        <p:nvSpPr>
          <p:cNvPr id="4" name="Text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1493701"/>
            <a:ext cx="4114800" cy="1471166"/>
          </a:xfrm>
          <a:prstGeom prst="roundRect">
            <a:avLst>
              <a:gd name="adj" fmla="val 5926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555298" y="1877993"/>
            <a:ext cx="3740046" cy="16923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Growth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78881" y="2168100"/>
            <a:ext cx="3740046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Consistent annual growth, diversified revenue streams, predictable patterns</a:t>
            </a:r>
            <a:endParaRPr lang="en-US" sz="1100" dirty="0"/>
          </a:p>
        </p:txBody>
      </p:sp>
      <p:sp>
        <p:nvSpPr>
          <p:cNvPr id="8" name="Text 6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3053643"/>
            <a:ext cx="4114800" cy="1490216"/>
          </a:xfrm>
          <a:prstGeom prst="roundRect">
            <a:avLst>
              <a:gd name="adj" fmla="val 7232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578882" y="3455909"/>
            <a:ext cx="3740046" cy="1445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Profit Margins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78882" y="3721984"/>
            <a:ext cx="3740046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Above-industry margins, sustainable pricing power, efficient operations</a:t>
            </a:r>
            <a:endParaRPr lang="en-US" sz="1100" dirty="0">
              <a:solidFill>
                <a:srgbClr val="1E3A5F"/>
              </a:solidFill>
            </a:endParaRPr>
          </a:p>
        </p:txBody>
      </p:sp>
      <p:sp>
        <p:nvSpPr>
          <p:cNvPr id="12" name="Text 10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13223" y="1488293"/>
            <a:ext cx="4114800" cy="1471165"/>
          </a:xfrm>
          <a:prstGeom prst="roundRect">
            <a:avLst>
              <a:gd name="adj" fmla="val 5926"/>
            </a:avLst>
          </a:prstGeom>
          <a:solidFill>
            <a:srgbClr val="4A7BA7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775978" y="1875776"/>
            <a:ext cx="377767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Cash Flow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776053" y="2168100"/>
            <a:ext cx="3777672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Strong free cash flow, efficient working capital, minimal debt dependency</a:t>
            </a:r>
            <a:endParaRPr lang="en-US" sz="1100" dirty="0"/>
          </a:p>
        </p:txBody>
      </p:sp>
      <p:sp>
        <p:nvSpPr>
          <p:cNvPr id="16" name="Text 1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72000" y="3059373"/>
            <a:ext cx="4114800" cy="1484486"/>
          </a:xfrm>
          <a:prstGeom prst="roundRect">
            <a:avLst>
              <a:gd name="adj" fmla="val 5926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775978" y="3455909"/>
            <a:ext cx="377767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Controls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775978" y="3721984"/>
            <a:ext cx="3777672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Clean audited financials, robust systems, accurate forecasting</a:t>
            </a:r>
            <a:endParaRPr lang="en-US" sz="1100" dirty="0">
              <a:solidFill>
                <a:srgbClr val="1E3A5F"/>
              </a:solidFill>
            </a:endParaRPr>
          </a:p>
        </p:txBody>
      </p:sp>
      <p:sp>
        <p:nvSpPr>
          <p:cNvPr id="20" name="Text 18"/>
          <p:cNvSpPr/>
          <p:nvPr/>
        </p:nvSpPr>
        <p:spPr>
          <a:xfrm>
            <a:off x="381000" y="4750481"/>
            <a:ext cx="8549640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000" i="1" dirty="0">
                <a:solidFill>
                  <a:srgbClr val="5A6C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transparency and strength directly correlate with higher valuation multiples</a:t>
            </a:r>
            <a:endParaRPr lang="en-US" sz="1000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2">
            <a:extLst>
              <a:ext uri="{FF2B5EF4-FFF2-40B4-BE49-F238E27FC236}">
                <a16:creationId xmlns:a16="http://schemas.microsoft.com/office/drawing/2014/main" id="{77CCA437-26C2-22C2-1548-0A2AFF91BF5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1493701"/>
            <a:ext cx="4114800" cy="1471166"/>
          </a:xfrm>
          <a:prstGeom prst="roundRect">
            <a:avLst>
              <a:gd name="adj" fmla="val 5926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2" name="Text 6">
            <a:extLst>
              <a:ext uri="{FF2B5EF4-FFF2-40B4-BE49-F238E27FC236}">
                <a16:creationId xmlns:a16="http://schemas.microsoft.com/office/drawing/2014/main" id="{C4CF2A55-140F-D0D8-0992-3820FDC875F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3053643"/>
            <a:ext cx="4114800" cy="1490216"/>
          </a:xfrm>
          <a:prstGeom prst="roundRect">
            <a:avLst>
              <a:gd name="adj" fmla="val 7232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3" name="Text 10">
            <a:extLst>
              <a:ext uri="{FF2B5EF4-FFF2-40B4-BE49-F238E27FC236}">
                <a16:creationId xmlns:a16="http://schemas.microsoft.com/office/drawing/2014/main" id="{AFD662DE-F898-4DC8-9645-7063CA133A9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13223" y="1488293"/>
            <a:ext cx="4114800" cy="1471165"/>
          </a:xfrm>
          <a:prstGeom prst="roundRect">
            <a:avLst>
              <a:gd name="adj" fmla="val 5926"/>
            </a:avLst>
          </a:prstGeom>
          <a:solidFill>
            <a:srgbClr val="4A7BA7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4" name="Text 14">
            <a:extLst>
              <a:ext uri="{FF2B5EF4-FFF2-40B4-BE49-F238E27FC236}">
                <a16:creationId xmlns:a16="http://schemas.microsoft.com/office/drawing/2014/main" id="{3266685A-C9B8-E6DC-E158-7C595E72CD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72000" y="3059373"/>
            <a:ext cx="4114800" cy="1484486"/>
          </a:xfrm>
          <a:prstGeom prst="roundRect">
            <a:avLst>
              <a:gd name="adj" fmla="val 5926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" name="Text 0"/>
          <p:cNvSpPr/>
          <p:nvPr/>
        </p:nvSpPr>
        <p:spPr>
          <a:xfrm>
            <a:off x="381000" y="493663"/>
            <a:ext cx="6402049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Customer &amp; Revenue Drivers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868981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spcAft>
                <a:spcPts val="900"/>
              </a:spcAft>
              <a:buNone/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Quality and stability of customer relationships determine revenue predictability</a:t>
            </a:r>
          </a:p>
        </p:txBody>
      </p:sp>
      <p:sp>
        <p:nvSpPr>
          <p:cNvPr id="5" name="Text 3"/>
          <p:cNvSpPr/>
          <p:nvPr/>
        </p:nvSpPr>
        <p:spPr>
          <a:xfrm>
            <a:off x="544642" y="1938130"/>
            <a:ext cx="3740047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Customer Diversification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4642" y="2166730"/>
            <a:ext cx="3740047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No single customer over 10-15% of revenue, broad customer base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4642" y="3469166"/>
            <a:ext cx="3740047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Retention &amp; Loyalty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4642" y="3697766"/>
            <a:ext cx="3740047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90%+ retention rate, long customer relationships, low churn</a:t>
            </a:r>
            <a:endParaRPr lang="en-US" sz="1100" dirty="0">
              <a:solidFill>
                <a:srgbClr val="1E3A5F"/>
              </a:solidFill>
            </a:endParaRPr>
          </a:p>
        </p:txBody>
      </p:sp>
      <p:sp>
        <p:nvSpPr>
          <p:cNvPr id="13" name="Text 11"/>
          <p:cNvSpPr/>
          <p:nvPr/>
        </p:nvSpPr>
        <p:spPr>
          <a:xfrm>
            <a:off x="4771868" y="1938130"/>
            <a:ext cx="3792514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Recurring Revenue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771868" y="2166730"/>
            <a:ext cx="3792514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Subscriptions, contracts, predictable repeat business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771868" y="3469166"/>
            <a:ext cx="3792514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Contract Terms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771868" y="3697766"/>
            <a:ext cx="3792514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Multi-year agreements, renewal clauses, favorable terms</a:t>
            </a:r>
            <a:endParaRPr lang="en-US" sz="1100" dirty="0">
              <a:solidFill>
                <a:srgbClr val="1E3A5F"/>
              </a:solidFill>
            </a:endParaRPr>
          </a:p>
        </p:txBody>
      </p:sp>
      <p:sp>
        <p:nvSpPr>
          <p:cNvPr id="20" name="Text 18"/>
          <p:cNvSpPr/>
          <p:nvPr/>
        </p:nvSpPr>
        <p:spPr>
          <a:xfrm>
            <a:off x="381000" y="4737199"/>
            <a:ext cx="8549640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000" i="1" dirty="0">
                <a:solidFill>
                  <a:srgbClr val="5A6C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Recurring revenue models can command 2-3x higher multiples than transactional businesses</a:t>
            </a:r>
            <a:endParaRPr lang="en-US" sz="10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2">
            <a:extLst>
              <a:ext uri="{FF2B5EF4-FFF2-40B4-BE49-F238E27FC236}">
                <a16:creationId xmlns:a16="http://schemas.microsoft.com/office/drawing/2014/main" id="{3CB5A0C2-D95A-2C92-927F-B406884846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1493701"/>
            <a:ext cx="4114800" cy="1471166"/>
          </a:xfrm>
          <a:prstGeom prst="roundRect">
            <a:avLst>
              <a:gd name="adj" fmla="val 5926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2" name="Text 6">
            <a:extLst>
              <a:ext uri="{FF2B5EF4-FFF2-40B4-BE49-F238E27FC236}">
                <a16:creationId xmlns:a16="http://schemas.microsoft.com/office/drawing/2014/main" id="{6BACD93F-0C73-C7E5-777C-F92A705AFB7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3053643"/>
            <a:ext cx="4114800" cy="1490216"/>
          </a:xfrm>
          <a:prstGeom prst="roundRect">
            <a:avLst>
              <a:gd name="adj" fmla="val 7232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3" name="Text 10">
            <a:extLst>
              <a:ext uri="{FF2B5EF4-FFF2-40B4-BE49-F238E27FC236}">
                <a16:creationId xmlns:a16="http://schemas.microsoft.com/office/drawing/2014/main" id="{31D97E09-81E0-A191-7958-EDA330F4208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13223" y="1488293"/>
            <a:ext cx="4114800" cy="1471165"/>
          </a:xfrm>
          <a:prstGeom prst="roundRect">
            <a:avLst>
              <a:gd name="adj" fmla="val 5926"/>
            </a:avLst>
          </a:prstGeom>
          <a:solidFill>
            <a:srgbClr val="4A7BA7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4" name="Text 14">
            <a:extLst>
              <a:ext uri="{FF2B5EF4-FFF2-40B4-BE49-F238E27FC236}">
                <a16:creationId xmlns:a16="http://schemas.microsoft.com/office/drawing/2014/main" id="{3B553B93-D621-412E-0C1E-12713B65585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72000" y="3059373"/>
            <a:ext cx="4114800" cy="1484486"/>
          </a:xfrm>
          <a:prstGeom prst="roundRect">
            <a:avLst>
              <a:gd name="adj" fmla="val 5926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" name="Text 0"/>
          <p:cNvSpPr/>
          <p:nvPr/>
        </p:nvSpPr>
        <p:spPr>
          <a:xfrm>
            <a:off x="381000" y="553195"/>
            <a:ext cx="6656882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Management &amp; People Drivers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933450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900"/>
              </a:spcAft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Business continuity depends on strong, independent management teams</a:t>
            </a:r>
          </a:p>
        </p:txBody>
      </p:sp>
      <p:sp>
        <p:nvSpPr>
          <p:cNvPr id="5" name="Text 3"/>
          <p:cNvSpPr/>
          <p:nvPr/>
        </p:nvSpPr>
        <p:spPr>
          <a:xfrm>
            <a:off x="569002" y="1918058"/>
            <a:ext cx="374754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Leadership Depth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69002" y="2146658"/>
            <a:ext cx="3747542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Strong management team, clear org structure, capable successors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69002" y="3472658"/>
            <a:ext cx="3747542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Owner Independence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69002" y="3701258"/>
            <a:ext cx="3747542" cy="185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Business operates without daily owner involvement</a:t>
            </a:r>
            <a:endParaRPr lang="en-US" sz="1100" dirty="0">
              <a:solidFill>
                <a:srgbClr val="1E3A5F"/>
              </a:solidFill>
            </a:endParaRPr>
          </a:p>
        </p:txBody>
      </p:sp>
      <p:sp>
        <p:nvSpPr>
          <p:cNvPr id="13" name="Text 11"/>
          <p:cNvSpPr/>
          <p:nvPr/>
        </p:nvSpPr>
        <p:spPr>
          <a:xfrm>
            <a:off x="4814966" y="1923503"/>
            <a:ext cx="3725056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Employee Retention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814966" y="2152103"/>
            <a:ext cx="3725056" cy="185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Low turnover, long tenure, satisfied workforce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758753" y="3427460"/>
            <a:ext cx="3725056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Person Risk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758753" y="3656060"/>
            <a:ext cx="3725056" cy="185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No critical dependencies on one or two individuals</a:t>
            </a:r>
            <a:endParaRPr lang="en-US" sz="1100" dirty="0">
              <a:solidFill>
                <a:srgbClr val="1E3A5F"/>
              </a:solidFill>
            </a:endParaRPr>
          </a:p>
        </p:txBody>
      </p:sp>
      <p:sp>
        <p:nvSpPr>
          <p:cNvPr id="20" name="Text 18"/>
          <p:cNvSpPr/>
          <p:nvPr/>
        </p:nvSpPr>
        <p:spPr>
          <a:xfrm>
            <a:off x="381000" y="4737199"/>
            <a:ext cx="8549640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000" i="1" dirty="0">
                <a:solidFill>
                  <a:srgbClr val="5A6C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Owner-dependent businesses often face 30-50% valuation discounts</a:t>
            </a:r>
            <a:endParaRPr lang="en-US" sz="1000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2">
            <a:extLst>
              <a:ext uri="{FF2B5EF4-FFF2-40B4-BE49-F238E27FC236}">
                <a16:creationId xmlns:a16="http://schemas.microsoft.com/office/drawing/2014/main" id="{2D1E4933-AABE-8D3A-EE93-8B150504FFA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1493701"/>
            <a:ext cx="4114800" cy="1471166"/>
          </a:xfrm>
          <a:prstGeom prst="roundRect">
            <a:avLst>
              <a:gd name="adj" fmla="val 5926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2" name="Text 6">
            <a:extLst>
              <a:ext uri="{FF2B5EF4-FFF2-40B4-BE49-F238E27FC236}">
                <a16:creationId xmlns:a16="http://schemas.microsoft.com/office/drawing/2014/main" id="{027B4187-439C-FBC3-5070-79742E8D17A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3053643"/>
            <a:ext cx="4114800" cy="1490216"/>
          </a:xfrm>
          <a:prstGeom prst="roundRect">
            <a:avLst>
              <a:gd name="adj" fmla="val 7232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3" name="Text 10">
            <a:extLst>
              <a:ext uri="{FF2B5EF4-FFF2-40B4-BE49-F238E27FC236}">
                <a16:creationId xmlns:a16="http://schemas.microsoft.com/office/drawing/2014/main" id="{56BE34D9-28BF-A0F5-B80D-5A12714F325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13223" y="1488293"/>
            <a:ext cx="4114800" cy="1471165"/>
          </a:xfrm>
          <a:prstGeom prst="roundRect">
            <a:avLst>
              <a:gd name="adj" fmla="val 5926"/>
            </a:avLst>
          </a:prstGeom>
          <a:solidFill>
            <a:srgbClr val="4A7BA7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4" name="Text 14">
            <a:extLst>
              <a:ext uri="{FF2B5EF4-FFF2-40B4-BE49-F238E27FC236}">
                <a16:creationId xmlns:a16="http://schemas.microsoft.com/office/drawing/2014/main" id="{EC4F1042-F8E9-C5C0-576F-18E534342E4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72000" y="3059373"/>
            <a:ext cx="4114800" cy="1484486"/>
          </a:xfrm>
          <a:prstGeom prst="roundRect">
            <a:avLst>
              <a:gd name="adj" fmla="val 5926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" name="Text 0"/>
          <p:cNvSpPr/>
          <p:nvPr/>
        </p:nvSpPr>
        <p:spPr>
          <a:xfrm>
            <a:off x="381000" y="553195"/>
            <a:ext cx="4284536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Position Drivers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933450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900"/>
              </a:spcAft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Competitive advantages create sustainable value and growth opportunities</a:t>
            </a:r>
          </a:p>
        </p:txBody>
      </p:sp>
      <p:sp>
        <p:nvSpPr>
          <p:cNvPr id="5" name="Text 3"/>
          <p:cNvSpPr/>
          <p:nvPr/>
        </p:nvSpPr>
        <p:spPr>
          <a:xfrm>
            <a:off x="552137" y="1911399"/>
            <a:ext cx="3755036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Competitive Advantages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52137" y="2139999"/>
            <a:ext cx="3755036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Unique technology, proprietary processes, market leadership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52137" y="3425874"/>
            <a:ext cx="3755036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Brand Recognition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52137" y="3654474"/>
            <a:ext cx="3755036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Strong reputation, customer loyalty, market awareness</a:t>
            </a:r>
            <a:endParaRPr lang="en-US" sz="1100" dirty="0">
              <a:solidFill>
                <a:srgbClr val="1E3A5F"/>
              </a:solidFill>
            </a:endParaRPr>
          </a:p>
        </p:txBody>
      </p:sp>
      <p:sp>
        <p:nvSpPr>
          <p:cNvPr id="13" name="Text 11"/>
          <p:cNvSpPr/>
          <p:nvPr/>
        </p:nvSpPr>
        <p:spPr>
          <a:xfrm>
            <a:off x="4727996" y="1911399"/>
            <a:ext cx="382889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Share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727996" y="2139999"/>
            <a:ext cx="3828890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Leading position, growing share, defensible market presence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727996" y="3425874"/>
            <a:ext cx="382889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Growth Opportunities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727996" y="3654474"/>
            <a:ext cx="3828890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Untapped markets, product expansion, scalability potential</a:t>
            </a:r>
            <a:endParaRPr lang="en-US" sz="1100" dirty="0">
              <a:solidFill>
                <a:srgbClr val="1E3A5F"/>
              </a:solidFill>
            </a:endParaRPr>
          </a:p>
        </p:txBody>
      </p:sp>
      <p:sp>
        <p:nvSpPr>
          <p:cNvPr id="20" name="Text 18"/>
          <p:cNvSpPr/>
          <p:nvPr/>
        </p:nvSpPr>
        <p:spPr>
          <a:xfrm>
            <a:off x="381000" y="4737199"/>
            <a:ext cx="8549640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000" i="1" dirty="0">
                <a:solidFill>
                  <a:srgbClr val="5A6C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leaders in growing industries command premium valuations</a:t>
            </a:r>
            <a:endParaRPr lang="en-US" sz="1000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2">
            <a:extLst>
              <a:ext uri="{FF2B5EF4-FFF2-40B4-BE49-F238E27FC236}">
                <a16:creationId xmlns:a16="http://schemas.microsoft.com/office/drawing/2014/main" id="{CC5295B7-E470-2C0F-914F-451AC750CBD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1493701"/>
            <a:ext cx="4114800" cy="1471166"/>
          </a:xfrm>
          <a:prstGeom prst="roundRect">
            <a:avLst>
              <a:gd name="adj" fmla="val 5926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2" name="Text 6">
            <a:extLst>
              <a:ext uri="{FF2B5EF4-FFF2-40B4-BE49-F238E27FC236}">
                <a16:creationId xmlns:a16="http://schemas.microsoft.com/office/drawing/2014/main" id="{95DD12B0-1708-C9CF-39DC-30443242C5D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3053643"/>
            <a:ext cx="4114800" cy="1490216"/>
          </a:xfrm>
          <a:prstGeom prst="roundRect">
            <a:avLst>
              <a:gd name="adj" fmla="val 7232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3" name="Text 10">
            <a:extLst>
              <a:ext uri="{FF2B5EF4-FFF2-40B4-BE49-F238E27FC236}">
                <a16:creationId xmlns:a16="http://schemas.microsoft.com/office/drawing/2014/main" id="{6C80E28F-EAC8-3C78-BDF6-92C5D5A56D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13223" y="1488293"/>
            <a:ext cx="4114800" cy="1471165"/>
          </a:xfrm>
          <a:prstGeom prst="roundRect">
            <a:avLst>
              <a:gd name="adj" fmla="val 5926"/>
            </a:avLst>
          </a:prstGeom>
          <a:solidFill>
            <a:srgbClr val="4A7BA7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4" name="Text 14">
            <a:extLst>
              <a:ext uri="{FF2B5EF4-FFF2-40B4-BE49-F238E27FC236}">
                <a16:creationId xmlns:a16="http://schemas.microsoft.com/office/drawing/2014/main" id="{6F40AB20-C655-E836-5C52-3B0520523BD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72000" y="3059373"/>
            <a:ext cx="4114800" cy="1484486"/>
          </a:xfrm>
          <a:prstGeom prst="roundRect">
            <a:avLst>
              <a:gd name="adj" fmla="val 5926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" name="Text 0"/>
          <p:cNvSpPr/>
          <p:nvPr/>
        </p:nvSpPr>
        <p:spPr>
          <a:xfrm>
            <a:off x="381000" y="549623"/>
            <a:ext cx="6222167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Operational Excellence Drivers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933450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900"/>
              </a:spcAft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Efficient, scalable operations reduce risk and increase profitability</a:t>
            </a:r>
          </a:p>
        </p:txBody>
      </p:sp>
      <p:sp>
        <p:nvSpPr>
          <p:cNvPr id="5" name="Text 3"/>
          <p:cNvSpPr/>
          <p:nvPr/>
        </p:nvSpPr>
        <p:spPr>
          <a:xfrm>
            <a:off x="561506" y="1930096"/>
            <a:ext cx="3740047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Documented Processes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61506" y="2158696"/>
            <a:ext cx="3740047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Standard operating procedures, process manuals, workflow documentation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61506" y="3477201"/>
            <a:ext cx="3740047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Scalable Systems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61506" y="3705801"/>
            <a:ext cx="3740047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Modern technology, automated processes, capacity for growth</a:t>
            </a:r>
            <a:endParaRPr lang="en-US" sz="1100" dirty="0">
              <a:solidFill>
                <a:srgbClr val="1E3A5F"/>
              </a:solidFill>
            </a:endParaRPr>
          </a:p>
        </p:txBody>
      </p:sp>
      <p:sp>
        <p:nvSpPr>
          <p:cNvPr id="13" name="Text 11"/>
          <p:cNvSpPr/>
          <p:nvPr/>
        </p:nvSpPr>
        <p:spPr>
          <a:xfrm>
            <a:off x="4818714" y="1930096"/>
            <a:ext cx="368758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Supply Chain Strength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818714" y="2158696"/>
            <a:ext cx="3687580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Multiple suppliers, favorable terms, reliable sourcing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818714" y="3457417"/>
            <a:ext cx="368758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Quality &amp; Efficiency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818714" y="3686017"/>
            <a:ext cx="3687580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Low defect rates, lean operations, continuous improvement</a:t>
            </a:r>
            <a:endParaRPr lang="en-US" sz="1100" dirty="0">
              <a:solidFill>
                <a:srgbClr val="1E3A5F"/>
              </a:solidFill>
            </a:endParaRPr>
          </a:p>
        </p:txBody>
      </p:sp>
      <p:sp>
        <p:nvSpPr>
          <p:cNvPr id="20" name="Text 18"/>
          <p:cNvSpPr/>
          <p:nvPr/>
        </p:nvSpPr>
        <p:spPr>
          <a:xfrm>
            <a:off x="381000" y="4737199"/>
            <a:ext cx="8549640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000" i="1" dirty="0">
                <a:solidFill>
                  <a:srgbClr val="5A6C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Well-documented, efficient operations significantly reduce buyer perceived risk</a:t>
            </a:r>
            <a:endParaRPr lang="en-US" sz="10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2">
            <a:extLst>
              <a:ext uri="{FF2B5EF4-FFF2-40B4-BE49-F238E27FC236}">
                <a16:creationId xmlns:a16="http://schemas.microsoft.com/office/drawing/2014/main" id="{13CF78C9-9BA6-48FE-1081-89DF6525F64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1493701"/>
            <a:ext cx="4114800" cy="1471166"/>
          </a:xfrm>
          <a:prstGeom prst="roundRect">
            <a:avLst>
              <a:gd name="adj" fmla="val 5926"/>
            </a:avLst>
          </a:prstGeom>
          <a:solidFill>
            <a:srgbClr val="1E3A5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2" name="Text 6">
            <a:extLst>
              <a:ext uri="{FF2B5EF4-FFF2-40B4-BE49-F238E27FC236}">
                <a16:creationId xmlns:a16="http://schemas.microsoft.com/office/drawing/2014/main" id="{104C11F0-53CD-EF7D-EB68-E51E68BC4CC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3053643"/>
            <a:ext cx="4114800" cy="1490216"/>
          </a:xfrm>
          <a:prstGeom prst="roundRect">
            <a:avLst>
              <a:gd name="adj" fmla="val 7232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3" name="Text 10">
            <a:extLst>
              <a:ext uri="{FF2B5EF4-FFF2-40B4-BE49-F238E27FC236}">
                <a16:creationId xmlns:a16="http://schemas.microsoft.com/office/drawing/2014/main" id="{081ECBD3-C950-BCBF-A02B-52BBEBDD27E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13223" y="1488293"/>
            <a:ext cx="4114800" cy="1471165"/>
          </a:xfrm>
          <a:prstGeom prst="roundRect">
            <a:avLst>
              <a:gd name="adj" fmla="val 5926"/>
            </a:avLst>
          </a:prstGeom>
          <a:solidFill>
            <a:srgbClr val="4A7BA7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4" name="Text 14">
            <a:extLst>
              <a:ext uri="{FF2B5EF4-FFF2-40B4-BE49-F238E27FC236}">
                <a16:creationId xmlns:a16="http://schemas.microsoft.com/office/drawing/2014/main" id="{97F0A5FA-B94A-30B6-B816-93A5F1BFD21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72000" y="3059373"/>
            <a:ext cx="4114800" cy="1484486"/>
          </a:xfrm>
          <a:prstGeom prst="roundRect">
            <a:avLst>
              <a:gd name="adj" fmla="val 5926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" name="Text 0"/>
          <p:cNvSpPr/>
          <p:nvPr/>
        </p:nvSpPr>
        <p:spPr>
          <a:xfrm>
            <a:off x="381000" y="553195"/>
            <a:ext cx="682177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Legal &amp; Risk Management Drivers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81000" y="933450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900"/>
              </a:spcAft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Proper legal structure and risk management protect business value</a:t>
            </a:r>
          </a:p>
        </p:txBody>
      </p:sp>
      <p:sp>
        <p:nvSpPr>
          <p:cNvPr id="5" name="Text 3"/>
          <p:cNvSpPr/>
          <p:nvPr/>
        </p:nvSpPr>
        <p:spPr>
          <a:xfrm>
            <a:off x="597108" y="1919150"/>
            <a:ext cx="3687581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Intellectual Property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97108" y="2147750"/>
            <a:ext cx="3687581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Protected trademarks, patents, copyrights, trade secrets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97108" y="3534080"/>
            <a:ext cx="3687581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Legal Compliance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97108" y="3762680"/>
            <a:ext cx="3687581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Clean regulatory record, proper licenses, compliance programs</a:t>
            </a:r>
            <a:endParaRPr lang="en-US" sz="1100" dirty="0">
              <a:solidFill>
                <a:srgbClr val="1E3A5F"/>
              </a:solidFill>
            </a:endParaRPr>
          </a:p>
        </p:txBody>
      </p:sp>
      <p:sp>
        <p:nvSpPr>
          <p:cNvPr id="13" name="Text 11"/>
          <p:cNvSpPr/>
          <p:nvPr/>
        </p:nvSpPr>
        <p:spPr>
          <a:xfrm>
            <a:off x="4824334" y="1919150"/>
            <a:ext cx="3687581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Contract Quality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824334" y="2147750"/>
            <a:ext cx="3687581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Enforceable agreements, favorable terms, clear documentation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824334" y="3535485"/>
            <a:ext cx="3687581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Aft>
                <a:spcPts val="450"/>
              </a:spcAft>
              <a:buNone/>
            </a:pPr>
            <a:r>
              <a:rPr lang="en-US" sz="14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Litigation History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824334" y="3764085"/>
            <a:ext cx="3687581" cy="3714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63"/>
              </a:lnSpc>
              <a:buNone/>
            </a:pPr>
            <a:r>
              <a:rPr lang="en-US" sz="1100" b="1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buyers look for:</a:t>
            </a:r>
            <a:r>
              <a:rPr lang="en-US" sz="11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Minimal litigation, resolved disputes, low liability exposure</a:t>
            </a:r>
            <a:endParaRPr lang="en-US" sz="1100" dirty="0">
              <a:solidFill>
                <a:srgbClr val="1E3A5F"/>
              </a:solidFill>
            </a:endParaRPr>
          </a:p>
        </p:txBody>
      </p:sp>
      <p:sp>
        <p:nvSpPr>
          <p:cNvPr id="20" name="Text 18"/>
          <p:cNvSpPr/>
          <p:nvPr/>
        </p:nvSpPr>
        <p:spPr>
          <a:xfrm>
            <a:off x="381000" y="4737199"/>
            <a:ext cx="8549640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000" i="1" dirty="0">
                <a:solidFill>
                  <a:srgbClr val="5A6C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Legal issues can derail transactions or significantly reduce purchase price</a:t>
            </a:r>
            <a:endParaRPr lang="en-US" sz="1000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14">
            <a:extLst>
              <a:ext uri="{FF2B5EF4-FFF2-40B4-BE49-F238E27FC236}">
                <a16:creationId xmlns:a16="http://schemas.microsoft.com/office/drawing/2014/main" id="{FE297871-52F3-42D4-CA83-1213190D05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20658" y="3480629"/>
            <a:ext cx="4146154" cy="927099"/>
          </a:xfrm>
          <a:prstGeom prst="roundRect">
            <a:avLst>
              <a:gd name="adj" fmla="val 5926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9" name="Text 6">
            <a:extLst>
              <a:ext uri="{FF2B5EF4-FFF2-40B4-BE49-F238E27FC236}">
                <a16:creationId xmlns:a16="http://schemas.microsoft.com/office/drawing/2014/main" id="{090D0897-A6E7-D42D-1775-7E7EAF743F4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24468" y="2476908"/>
            <a:ext cx="4138534" cy="928613"/>
          </a:xfrm>
          <a:prstGeom prst="roundRect">
            <a:avLst>
              <a:gd name="adj" fmla="val 7232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8" name="Text 14">
            <a:extLst>
              <a:ext uri="{FF2B5EF4-FFF2-40B4-BE49-F238E27FC236}">
                <a16:creationId xmlns:a16="http://schemas.microsoft.com/office/drawing/2014/main" id="{A3C9EF21-6E48-BF2D-8199-A73FD132D34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624468" y="1476216"/>
            <a:ext cx="4146154" cy="927099"/>
          </a:xfrm>
          <a:prstGeom prst="roundRect">
            <a:avLst>
              <a:gd name="adj" fmla="val 5926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7" name="Text 6">
            <a:extLst>
              <a:ext uri="{FF2B5EF4-FFF2-40B4-BE49-F238E27FC236}">
                <a16:creationId xmlns:a16="http://schemas.microsoft.com/office/drawing/2014/main" id="{423F6857-2E13-5837-BF8C-85E7AA5672D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3479115"/>
            <a:ext cx="4138534" cy="928613"/>
          </a:xfrm>
          <a:prstGeom prst="roundRect">
            <a:avLst>
              <a:gd name="adj" fmla="val 7232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6" name="Text 14">
            <a:extLst>
              <a:ext uri="{FF2B5EF4-FFF2-40B4-BE49-F238E27FC236}">
                <a16:creationId xmlns:a16="http://schemas.microsoft.com/office/drawing/2014/main" id="{BB69B4B5-28B2-81FE-F9D0-50C126F6097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73380" y="2478422"/>
            <a:ext cx="4146154" cy="927099"/>
          </a:xfrm>
          <a:prstGeom prst="roundRect">
            <a:avLst>
              <a:gd name="adj" fmla="val 5926"/>
            </a:avLst>
          </a:prstGeom>
          <a:solidFill>
            <a:srgbClr val="F5F7FA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5" name="Text 6">
            <a:extLst>
              <a:ext uri="{FF2B5EF4-FFF2-40B4-BE49-F238E27FC236}">
                <a16:creationId xmlns:a16="http://schemas.microsoft.com/office/drawing/2014/main" id="{071CEE34-BB47-5899-29B9-7EED1615F1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81000" y="1474702"/>
            <a:ext cx="4138534" cy="928613"/>
          </a:xfrm>
          <a:prstGeom prst="roundRect">
            <a:avLst>
              <a:gd name="adj" fmla="val 7232"/>
            </a:avLst>
          </a:prstGeom>
          <a:solidFill>
            <a:srgbClr val="E8EEF5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" name="Text 0"/>
          <p:cNvSpPr/>
          <p:nvPr/>
        </p:nvSpPr>
        <p:spPr>
          <a:xfrm>
            <a:off x="381000" y="632223"/>
            <a:ext cx="6349584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3000"/>
              </a:lnSpc>
              <a:spcAft>
                <a:spcPts val="600"/>
              </a:spcAft>
              <a:buNone/>
            </a:pPr>
            <a:r>
              <a:rPr lang="en-US" sz="27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Buyers Evaluate Value Drivers</a:t>
            </a:r>
            <a:endParaRPr lang="en-US" sz="2700" dirty="0"/>
          </a:p>
        </p:txBody>
      </p:sp>
      <p:sp>
        <p:nvSpPr>
          <p:cNvPr id="3" name="Text 1"/>
          <p:cNvSpPr/>
          <p:nvPr/>
        </p:nvSpPr>
        <p:spPr>
          <a:xfrm>
            <a:off x="373380" y="1013223"/>
            <a:ext cx="8549640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100"/>
              </a:lnSpc>
              <a:spcAft>
                <a:spcPts val="900"/>
              </a:spcAft>
            </a:pPr>
            <a:r>
              <a:rPr lang="en-US" sz="1350" dirty="0">
                <a:solidFill>
                  <a:srgbClr val="1E3A5F"/>
                </a:solidFill>
                <a:latin typeface="Arial" pitchFamily="34" charset="0"/>
                <a:cs typeface="Arial" pitchFamily="34" charset="-120"/>
              </a:rPr>
              <a:t>Understanding the buyer's perspective helps prioritize improvements</a:t>
            </a:r>
          </a:p>
        </p:txBody>
      </p:sp>
      <p:sp>
        <p:nvSpPr>
          <p:cNvPr id="5" name="Text 3"/>
          <p:cNvSpPr/>
          <p:nvPr/>
        </p:nvSpPr>
        <p:spPr>
          <a:xfrm>
            <a:off x="644652" y="1631456"/>
            <a:ext cx="3552594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440"/>
              </a:lnSpc>
              <a:spcAft>
                <a:spcPts val="300"/>
              </a:spcAft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</a:rPr>
              <a:t>Risk Assessment</a:t>
            </a:r>
          </a:p>
        </p:txBody>
      </p:sp>
      <p:sp>
        <p:nvSpPr>
          <p:cNvPr id="6" name="Text 4"/>
          <p:cNvSpPr/>
          <p:nvPr/>
        </p:nvSpPr>
        <p:spPr>
          <a:xfrm>
            <a:off x="644652" y="1852317"/>
            <a:ext cx="3635040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Buyers discount value for each identified risk factor. Strong drivers reduce perceived risk and increase willingness to pay.</a:t>
            </a:r>
            <a:endParaRPr lang="en-US" sz="975" dirty="0">
              <a:solidFill>
                <a:srgbClr val="1E3A5F"/>
              </a:solidFill>
            </a:endParaRPr>
          </a:p>
        </p:txBody>
      </p:sp>
      <p:sp>
        <p:nvSpPr>
          <p:cNvPr id="8" name="Text 6"/>
          <p:cNvSpPr/>
          <p:nvPr/>
        </p:nvSpPr>
        <p:spPr>
          <a:xfrm>
            <a:off x="4901784" y="1631456"/>
            <a:ext cx="3470223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440"/>
              </a:lnSpc>
              <a:spcAft>
                <a:spcPts val="300"/>
              </a:spcAft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</a:rPr>
              <a:t>Growth Potential</a:t>
            </a:r>
          </a:p>
        </p:txBody>
      </p:sp>
      <p:sp>
        <p:nvSpPr>
          <p:cNvPr id="9" name="Text 7"/>
          <p:cNvSpPr/>
          <p:nvPr/>
        </p:nvSpPr>
        <p:spPr>
          <a:xfrm>
            <a:off x="4901784" y="1852317"/>
            <a:ext cx="3665095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Buyers pay premium multiples for demonstrable growth opportunities and scalable business models.</a:t>
            </a:r>
            <a:endParaRPr lang="en-US" sz="975" dirty="0">
              <a:solidFill>
                <a:srgbClr val="1E3A5F"/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644652" y="2687496"/>
            <a:ext cx="3927348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Competitive Analysis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4652" y="2908357"/>
            <a:ext cx="3635040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Buyers compare your business to industry benchmarks and competitors to determine fair market value.</a:t>
            </a:r>
            <a:endParaRPr lang="en-US" sz="975" dirty="0">
              <a:solidFill>
                <a:srgbClr val="1E3A5F"/>
              </a:solidFill>
            </a:endParaRPr>
          </a:p>
        </p:txBody>
      </p:sp>
      <p:sp>
        <p:nvSpPr>
          <p:cNvPr id="14" name="Text 12"/>
          <p:cNvSpPr/>
          <p:nvPr/>
        </p:nvSpPr>
        <p:spPr>
          <a:xfrm>
            <a:off x="4901784" y="2631022"/>
            <a:ext cx="3943512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440"/>
              </a:lnSpc>
              <a:spcAft>
                <a:spcPts val="300"/>
              </a:spcAft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</a:rPr>
              <a:t>Integration Ease</a:t>
            </a:r>
          </a:p>
        </p:txBody>
      </p:sp>
      <p:sp>
        <p:nvSpPr>
          <p:cNvPr id="15" name="Text 13"/>
          <p:cNvSpPr/>
          <p:nvPr/>
        </p:nvSpPr>
        <p:spPr>
          <a:xfrm>
            <a:off x="4901784" y="2851883"/>
            <a:ext cx="3665095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Well-documented processes and strong management teams reduce integration costs and timeline.</a:t>
            </a:r>
            <a:endParaRPr lang="en-US" sz="975" dirty="0">
              <a:solidFill>
                <a:srgbClr val="1E3A5F"/>
              </a:solidFill>
            </a:endParaRPr>
          </a:p>
        </p:txBody>
      </p:sp>
      <p:sp>
        <p:nvSpPr>
          <p:cNvPr id="17" name="Text 15"/>
          <p:cNvSpPr/>
          <p:nvPr/>
        </p:nvSpPr>
        <p:spPr>
          <a:xfrm>
            <a:off x="644652" y="3630589"/>
            <a:ext cx="3927348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Synergy Potential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44652" y="3851450"/>
            <a:ext cx="3927348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Strategic buyers pay more when they can create value through operational synergies or market expansion.</a:t>
            </a:r>
            <a:endParaRPr lang="en-US" sz="975" dirty="0">
              <a:solidFill>
                <a:srgbClr val="1E3A5F"/>
              </a:solidFill>
            </a:endParaRPr>
          </a:p>
        </p:txBody>
      </p:sp>
      <p:sp>
        <p:nvSpPr>
          <p:cNvPr id="20" name="Text 18"/>
          <p:cNvSpPr/>
          <p:nvPr/>
        </p:nvSpPr>
        <p:spPr>
          <a:xfrm>
            <a:off x="4901784" y="3630589"/>
            <a:ext cx="3943512" cy="1827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40"/>
              </a:lnSpc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1E3A5F"/>
                </a:solidFill>
                <a:latin typeface="Georgia" pitchFamily="34" charset="0"/>
              </a:rPr>
              <a:t>Due</a:t>
            </a:r>
            <a:r>
              <a:rPr lang="en-US" sz="1200" b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Diligence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901784" y="3851450"/>
            <a:ext cx="3665095" cy="346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Clean financials and organized documentation accelerate due diligence and build buyer confidence.</a:t>
            </a:r>
            <a:endParaRPr lang="en-US" sz="975" dirty="0">
              <a:solidFill>
                <a:srgbClr val="1E3A5F"/>
              </a:solidFill>
            </a:endParaRPr>
          </a:p>
        </p:txBody>
      </p:sp>
      <p:sp>
        <p:nvSpPr>
          <p:cNvPr id="22" name="Text 20"/>
          <p:cNvSpPr/>
          <p:nvPr/>
        </p:nvSpPr>
        <p:spPr>
          <a:xfrm>
            <a:off x="381000" y="4737199"/>
            <a:ext cx="8549640" cy="1777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1000" i="1" dirty="0">
                <a:solidFill>
                  <a:srgbClr val="5A6C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Buyers typically identify 15-25 value drivers during their evaluation process</a:t>
            </a:r>
            <a:endParaRPr lang="en-US" sz="100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927</Words>
  <Application>Microsoft Macintosh PowerPoint</Application>
  <PresentationFormat>On-screen Show (16:9)</PresentationFormat>
  <Paragraphs>153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Value Drivers Overview</dc:title>
  <dc:subject>PptxGenJS Presentation</dc:subject>
  <dc:creator>Business Value Drivers Presentation</dc:creator>
  <cp:lastModifiedBy>Paige Freel</cp:lastModifiedBy>
  <cp:revision>30</cp:revision>
  <dcterms:created xsi:type="dcterms:W3CDTF">2026-01-20T17:53:43Z</dcterms:created>
  <dcterms:modified xsi:type="dcterms:W3CDTF">2026-01-20T19:19:47Z</dcterms:modified>
</cp:coreProperties>
</file>